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58" r:id="rId4"/>
    <p:sldId id="259" r:id="rId5"/>
    <p:sldId id="260" r:id="rId6"/>
    <p:sldId id="263" r:id="rId7"/>
    <p:sldId id="257" r:id="rId8"/>
    <p:sldId id="262" r:id="rId9"/>
    <p:sldId id="265" r:id="rId10"/>
    <p:sldId id="264" r:id="rId11"/>
    <p:sldId id="269" r:id="rId12"/>
    <p:sldId id="266" r:id="rId13"/>
    <p:sldId id="267" r:id="rId14"/>
    <p:sldId id="268" r:id="rId15"/>
    <p:sldId id="270" r:id="rId16"/>
    <p:sldId id="273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/>
    <p:restoredTop sz="94630"/>
  </p:normalViewPr>
  <p:slideViewPr>
    <p:cSldViewPr>
      <p:cViewPr varScale="1">
        <p:scale>
          <a:sx n="102" d="100"/>
          <a:sy n="102" d="100"/>
        </p:scale>
        <p:origin x="12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4EDA1D5-674D-43C8-BEB3-18A8FFE0D54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45075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6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3E4CA7C-0D96-40CA-A65D-20F1C914BC0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32810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1295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CA" altLang="en-US"/>
              <a:t>Click to edit Master title style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CA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EBC1F-CF57-479A-821A-D188222C1523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B6999-2A1B-48B2-84B0-D2D946B6C10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8249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D6F17-DDA8-4A08-AAC1-06050E9B9779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ADA31-7AE2-4CA1-921D-F305CAD3AAC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7317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16119-A4C1-4A79-B921-890D2C9F55EF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20A15-0CCC-4F6F-9E74-17CF235C795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94390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C5630-4AB2-422F-8DD4-F6245CC1FB5E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E8BA4-1D16-40CA-983E-B5315900C44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65915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72658-3E05-464A-93F0-9B0E9852630C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B0755-942C-404B-83CB-85D14FC5E1F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0765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B59C-4896-4BE9-86FE-F32A257FC19F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3BACE-D653-4F62-B9F6-2393B91B721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3563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B1DF5-171B-4C92-B99A-7D6DBF6E75E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14831-B2C5-41FE-A547-8BA2D9049BB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3132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9B627-00D1-4FE7-B7FE-D9082AE7816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23903-70A2-46AA-8CED-BD314ACBF9A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7814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92AFB-EACF-4538-A1FD-FBC0BB7CC931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0EB4E-1EC0-4662-BDF7-A4F11868E6A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3193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B2D04-C3F7-4561-BB98-BE4B7518B91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17CF0-2460-4A97-897D-42FC616DCD6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8669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A9A04-871A-4421-BDEA-3B66F632FAD3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2FC30-CD60-40C6-B3CC-0F8F3A96823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584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035FF-AD8A-49CF-8399-C6D6C530307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FB291-0A14-427A-BE25-E003E53C2A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1516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1F2DA-CC80-4617-9388-8A3521A4DDE1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B23B3-DDE7-4912-A4DE-8EBF2B7B1C0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9174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03EED30F-A55A-4086-A5AD-99A7B58C206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charset="0"/>
              </a:defRPr>
            </a:lvl1pPr>
          </a:lstStyle>
          <a:p>
            <a:pPr>
              <a:defRPr/>
            </a:pPr>
            <a:fld id="{1E964C3E-D259-4222-9246-B37F6D3888B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400800" y="6172200"/>
            <a:ext cx="22860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DFDBE5-FE9F-40F4-A741-FDF05E7BB6AE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F45373-4860-48C5-AA28-7CD02DEB885A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838200"/>
          </a:xfrm>
        </p:spPr>
        <p:txBody>
          <a:bodyPr/>
          <a:lstStyle/>
          <a:p>
            <a:pPr eaLnBrk="1" hangingPunct="1"/>
            <a:r>
              <a:rPr lang="en-CA" altLang="en-US" sz="3600" smtClean="0"/>
              <a:t>Hardware Descriptive Languages</a:t>
            </a:r>
            <a:br>
              <a:rPr lang="en-CA" altLang="en-US" sz="3600" smtClean="0"/>
            </a:br>
            <a:r>
              <a:rPr lang="en-CA" altLang="en-US" sz="1800" smtClean="0"/>
              <a:t>these notes are taken from Mano’s book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819400"/>
            <a:ext cx="66294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3200" smtClean="0"/>
              <a:t>It can represent: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Truth Table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Boolean Expression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Diagrams of gates and complex functions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Signals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Gates, and complex functions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smtClean="0">
                <a:solidFill>
                  <a:schemeClr val="accent1"/>
                </a:solidFill>
              </a:rPr>
              <a:t>A Complete Digital System</a:t>
            </a:r>
          </a:p>
          <a:p>
            <a:pPr eaLnBrk="1" hangingPunct="1">
              <a:lnSpc>
                <a:spcPct val="80000"/>
              </a:lnSpc>
            </a:pPr>
            <a:endParaRPr lang="en-CA" altLang="en-US" sz="240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CA" altLang="en-US" sz="240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0D9E0A-B3E0-466A-B335-327A1C17D883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EB0653-C4A8-4C2F-BBB8-93A43325BBB3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Example </a:t>
            </a:r>
            <a:br>
              <a:rPr lang="en-CA" altLang="en-US" smtClean="0"/>
            </a:br>
            <a:r>
              <a:rPr lang="en-CA" altLang="en-US" sz="1400" b="1" smtClean="0"/>
              <a:t>(Mano’s book 4thEdition</a:t>
            </a:r>
            <a:r>
              <a:rPr lang="en-CA" altLang="en-US" sz="1200" smtClean="0"/>
              <a:t>)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4572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4572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4344" name="Group 6"/>
          <p:cNvGrpSpPr>
            <a:grpSpLocks/>
          </p:cNvGrpSpPr>
          <p:nvPr/>
        </p:nvGrpSpPr>
        <p:grpSpPr bwMode="auto">
          <a:xfrm>
            <a:off x="3048000" y="304800"/>
            <a:ext cx="5638800" cy="1447800"/>
            <a:chOff x="912" y="1296"/>
            <a:chExt cx="3408" cy="888"/>
          </a:xfrm>
        </p:grpSpPr>
        <p:grpSp>
          <p:nvGrpSpPr>
            <p:cNvPr id="14400" name="Group 7"/>
            <p:cNvGrpSpPr>
              <a:grpSpLocks/>
            </p:cNvGrpSpPr>
            <p:nvPr/>
          </p:nvGrpSpPr>
          <p:grpSpPr bwMode="auto">
            <a:xfrm>
              <a:off x="1344" y="1536"/>
              <a:ext cx="2352" cy="576"/>
              <a:chOff x="1344" y="1536"/>
              <a:chExt cx="2352" cy="576"/>
            </a:xfrm>
          </p:grpSpPr>
          <p:grpSp>
            <p:nvGrpSpPr>
              <p:cNvPr id="14403" name="Group 8"/>
              <p:cNvGrpSpPr>
                <a:grpSpLocks/>
              </p:cNvGrpSpPr>
              <p:nvPr/>
            </p:nvGrpSpPr>
            <p:grpSpPr bwMode="auto">
              <a:xfrm>
                <a:off x="1584" y="1920"/>
                <a:ext cx="672" cy="192"/>
                <a:chOff x="2784" y="2736"/>
                <a:chExt cx="672" cy="192"/>
              </a:xfrm>
            </p:grpSpPr>
            <p:sp>
              <p:nvSpPr>
                <p:cNvPr id="14434" name="Line 9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5" name="Line 10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6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120" y="2832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7" name="Oval 12"/>
                <p:cNvSpPr>
                  <a:spLocks noChangeArrowheads="1"/>
                </p:cNvSpPr>
                <p:nvPr/>
              </p:nvSpPr>
              <p:spPr bwMode="auto">
                <a:xfrm>
                  <a:off x="3312" y="283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4438" name="Line 13"/>
                <p:cNvSpPr>
                  <a:spLocks noChangeShapeType="1"/>
                </p:cNvSpPr>
                <p:nvPr/>
              </p:nvSpPr>
              <p:spPr bwMode="auto">
                <a:xfrm>
                  <a:off x="2784" y="2832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9" name="Line 14"/>
                <p:cNvSpPr>
                  <a:spLocks noChangeShapeType="1"/>
                </p:cNvSpPr>
                <p:nvPr/>
              </p:nvSpPr>
              <p:spPr bwMode="auto">
                <a:xfrm>
                  <a:off x="3360" y="283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404" name="Group 15"/>
              <p:cNvGrpSpPr>
                <a:grpSpLocks/>
              </p:cNvGrpSpPr>
              <p:nvPr/>
            </p:nvGrpSpPr>
            <p:grpSpPr bwMode="auto">
              <a:xfrm>
                <a:off x="2496" y="1536"/>
                <a:ext cx="847" cy="368"/>
                <a:chOff x="864" y="861"/>
                <a:chExt cx="847" cy="371"/>
              </a:xfrm>
            </p:grpSpPr>
            <p:sp>
              <p:nvSpPr>
                <p:cNvPr id="14431" name="Freeform 16"/>
                <p:cNvSpPr>
                  <a:spLocks/>
                </p:cNvSpPr>
                <p:nvPr/>
              </p:nvSpPr>
              <p:spPr bwMode="auto">
                <a:xfrm>
                  <a:off x="1361" y="935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2" name="Freeform 17"/>
                <p:cNvSpPr>
                  <a:spLocks/>
                </p:cNvSpPr>
                <p:nvPr/>
              </p:nvSpPr>
              <p:spPr bwMode="auto">
                <a:xfrm rot="10800000" flipH="1">
                  <a:off x="1392" y="1056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3" name="Arc 18"/>
                <p:cNvSpPr>
                  <a:spLocks/>
                </p:cNvSpPr>
                <p:nvPr/>
              </p:nvSpPr>
              <p:spPr bwMode="auto">
                <a:xfrm rot="1328471">
                  <a:off x="864" y="861"/>
                  <a:ext cx="548" cy="371"/>
                </a:xfrm>
                <a:custGeom>
                  <a:avLst/>
                  <a:gdLst>
                    <a:gd name="T0" fmla="*/ 0 w 20580"/>
                    <a:gd name="T1" fmla="*/ 0 h 13921"/>
                    <a:gd name="T2" fmla="*/ 0 w 20580"/>
                    <a:gd name="T3" fmla="*/ 0 h 13921"/>
                    <a:gd name="T4" fmla="*/ 0 w 20580"/>
                    <a:gd name="T5" fmla="*/ 0 h 13921"/>
                    <a:gd name="T6" fmla="*/ 0 60000 65536"/>
                    <a:gd name="T7" fmla="*/ 0 60000 65536"/>
                    <a:gd name="T8" fmla="*/ 0 60000 65536"/>
                    <a:gd name="T9" fmla="*/ 0 w 20580"/>
                    <a:gd name="T10" fmla="*/ 0 h 13921"/>
                    <a:gd name="T11" fmla="*/ 20580 w 20580"/>
                    <a:gd name="T12" fmla="*/ 13921 h 139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580" h="13921" fill="none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</a:path>
                    <a:path w="20580" h="13921" stroke="0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  <a:lnTo>
                        <a:pt x="0" y="13921"/>
                      </a:lnTo>
                      <a:lnTo>
                        <a:pt x="16515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405" name="Line 19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Line 20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Line 21"/>
              <p:cNvSpPr>
                <a:spLocks noChangeShapeType="1"/>
              </p:cNvSpPr>
              <p:nvPr/>
            </p:nvSpPr>
            <p:spPr bwMode="auto">
              <a:xfrm>
                <a:off x="2160" y="1680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Line 22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Line 23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Line 24"/>
              <p:cNvSpPr>
                <a:spLocks noChangeShapeType="1"/>
              </p:cNvSpPr>
              <p:nvPr/>
            </p:nvSpPr>
            <p:spPr bwMode="auto">
              <a:xfrm>
                <a:off x="2256" y="2016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Line 25"/>
              <p:cNvSpPr>
                <a:spLocks noChangeShapeType="1"/>
              </p:cNvSpPr>
              <p:nvPr/>
            </p:nvSpPr>
            <p:spPr bwMode="auto">
              <a:xfrm>
                <a:off x="3312" y="172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Line 26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Line 27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414" name="Group 28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4427" name="AutoShape 29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4428" name="Line 30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9" name="Line 31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0" name="Line 32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15" name="Line 33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Line 34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Line 35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Line 36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419" name="Group 37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4423" name="AutoShape 38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4424" name="Line 39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5" name="Line 40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6" name="Line 41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20" name="Line 42"/>
              <p:cNvSpPr>
                <a:spLocks noChangeShapeType="1"/>
              </p:cNvSpPr>
              <p:nvPr/>
            </p:nvSpPr>
            <p:spPr bwMode="auto">
              <a:xfrm>
                <a:off x="1344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Line 43"/>
              <p:cNvSpPr>
                <a:spLocks noChangeShapeType="1"/>
              </p:cNvSpPr>
              <p:nvPr/>
            </p:nvSpPr>
            <p:spPr bwMode="auto">
              <a:xfrm>
                <a:off x="1344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Line 44"/>
              <p:cNvSpPr>
                <a:spLocks noChangeShapeType="1"/>
              </p:cNvSpPr>
              <p:nvPr/>
            </p:nvSpPr>
            <p:spPr bwMode="auto">
              <a:xfrm>
                <a:off x="1344" y="201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01" name="Text Box 45"/>
            <p:cNvSpPr txBox="1">
              <a:spLocks noChangeArrowheads="1"/>
            </p:cNvSpPr>
            <p:nvPr/>
          </p:nvSpPr>
          <p:spPr bwMode="auto">
            <a:xfrm>
              <a:off x="912" y="1296"/>
              <a:ext cx="31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4402" name="Text Box 46"/>
            <p:cNvSpPr txBox="1">
              <a:spLocks noChangeArrowheads="1"/>
            </p:cNvSpPr>
            <p:nvPr/>
          </p:nvSpPr>
          <p:spPr bwMode="auto">
            <a:xfrm>
              <a:off x="1152" y="1389"/>
              <a:ext cx="3168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A                           </a:t>
              </a:r>
              <a:r>
                <a:rPr lang="en-CA" altLang="en-US" sz="1400" b="1">
                  <a:solidFill>
                    <a:schemeClr val="tx2"/>
                  </a:solidFill>
                </a:rPr>
                <a:t>(30ns)</a:t>
              </a:r>
              <a:r>
                <a:rPr lang="en-CA" altLang="en-US" sz="1400" b="1"/>
                <a:t>       w1         </a:t>
              </a:r>
              <a:r>
                <a:rPr lang="en-CA" altLang="en-US" sz="1400" b="1">
                  <a:solidFill>
                    <a:schemeClr val="tx2"/>
                  </a:solidFill>
                </a:rPr>
                <a:t>(20 ns)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B                     G1                                  G3                 D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                                                                                     E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C                     G2  </a:t>
              </a:r>
              <a:r>
                <a:rPr lang="en-CA" altLang="en-US" sz="1400" b="1">
                  <a:solidFill>
                    <a:schemeClr val="tx2"/>
                  </a:solidFill>
                </a:rPr>
                <a:t>(10) ns</a:t>
              </a:r>
              <a:r>
                <a:rPr lang="en-CA" altLang="en-US" sz="1400" b="1"/>
                <a:t>                                                      </a:t>
              </a:r>
            </a:p>
          </p:txBody>
        </p:sp>
      </p:grpSp>
      <p:sp>
        <p:nvSpPr>
          <p:cNvPr id="14345" name="Text Box 47"/>
          <p:cNvSpPr txBox="1">
            <a:spLocks noChangeArrowheads="1"/>
          </p:cNvSpPr>
          <p:nvPr/>
        </p:nvSpPr>
        <p:spPr bwMode="auto">
          <a:xfrm>
            <a:off x="152400" y="2133600"/>
            <a:ext cx="7543800" cy="465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4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400" b="1" dirty="0"/>
              <a:t>// Verilog model circuit of above figure. IEEE 1364-1995 Syntax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4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module</a:t>
            </a:r>
            <a:r>
              <a:rPr lang="en-CA" altLang="en-US" sz="1800" b="1" dirty="0"/>
              <a:t>      </a:t>
            </a:r>
            <a:r>
              <a:rPr lang="en-CA" altLang="en-US" sz="1800" b="1" dirty="0" err="1"/>
              <a:t>Simple_Circuit_with_delay</a:t>
            </a:r>
            <a:r>
              <a:rPr lang="en-CA" altLang="en-US" sz="1800" b="1" dirty="0"/>
              <a:t> (A,B,C,D,E); 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output</a:t>
            </a:r>
            <a:r>
              <a:rPr lang="en-CA" altLang="en-US" sz="1800" b="1" dirty="0"/>
              <a:t>       D,E;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input</a:t>
            </a:r>
            <a:r>
              <a:rPr lang="en-CA" altLang="en-US" sz="1800" b="1" dirty="0"/>
              <a:t>          A,B,C;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wire</a:t>
            </a:r>
            <a:r>
              <a:rPr lang="en-CA" altLang="en-US" sz="1800" b="1" dirty="0"/>
              <a:t>             w1;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and</a:t>
            </a:r>
            <a:r>
              <a:rPr lang="en-CA" altLang="en-US" sz="1800" b="1" dirty="0"/>
              <a:t>     </a:t>
            </a:r>
            <a:r>
              <a:rPr lang="en-CA" altLang="en-US" sz="1800" b="1" dirty="0" smtClean="0"/>
              <a:t>#(</a:t>
            </a:r>
            <a:r>
              <a:rPr lang="en-CA" altLang="en-US" sz="1800" b="1" dirty="0"/>
              <a:t>30) G1 (w1,A,B);            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not</a:t>
            </a:r>
            <a:r>
              <a:rPr lang="en-CA" altLang="en-US" sz="1800" b="1" dirty="0"/>
              <a:t>     </a:t>
            </a:r>
            <a:r>
              <a:rPr lang="en-CA" altLang="en-US" sz="1800" b="1" dirty="0" smtClean="0"/>
              <a:t> </a:t>
            </a:r>
            <a:r>
              <a:rPr lang="en-CA" altLang="en-US" sz="1800" b="1" dirty="0"/>
              <a:t>#(10</a:t>
            </a:r>
            <a:r>
              <a:rPr lang="en-CA" altLang="en-US" sz="1800" b="1" dirty="0" smtClean="0"/>
              <a:t>) G2 </a:t>
            </a:r>
            <a:r>
              <a:rPr lang="en-CA" altLang="en-US" sz="1800" b="1" dirty="0"/>
              <a:t>(E,C);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>
                <a:solidFill>
                  <a:srgbClr val="FF0000"/>
                </a:solidFill>
              </a:rPr>
              <a:t>or</a:t>
            </a:r>
            <a:r>
              <a:rPr lang="en-CA" altLang="en-US" sz="1800" b="1" dirty="0"/>
              <a:t>       </a:t>
            </a:r>
            <a:r>
              <a:rPr lang="en-CA" altLang="en-US" sz="1800" b="1" dirty="0" smtClean="0"/>
              <a:t> </a:t>
            </a:r>
            <a:r>
              <a:rPr lang="en-CA" altLang="en-US" sz="1800" b="1" dirty="0"/>
              <a:t>#(20)G3 (D,w1,E);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b="1" dirty="0" err="1">
                <a:solidFill>
                  <a:srgbClr val="FF0000"/>
                </a:solidFill>
              </a:rPr>
              <a:t>endmodule</a:t>
            </a:r>
            <a:endParaRPr lang="en-CA" altLang="en-US" sz="18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800" b="1" dirty="0"/>
          </a:p>
        </p:txBody>
      </p:sp>
      <p:sp>
        <p:nvSpPr>
          <p:cNvPr id="14346" name="Text Box 49"/>
          <p:cNvSpPr txBox="1">
            <a:spLocks noChangeArrowheads="1"/>
          </p:cNvSpPr>
          <p:nvPr/>
        </p:nvSpPr>
        <p:spPr bwMode="auto">
          <a:xfrm>
            <a:off x="4860925" y="3008313"/>
            <a:ext cx="3368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aphicFrame>
        <p:nvGraphicFramePr>
          <p:cNvPr id="257144" name="Group 120"/>
          <p:cNvGraphicFramePr>
            <a:graphicFrameLocks noGrp="1"/>
          </p:cNvGraphicFramePr>
          <p:nvPr>
            <p:ph idx="1"/>
          </p:nvPr>
        </p:nvGraphicFramePr>
        <p:xfrm>
          <a:off x="5715000" y="3429000"/>
          <a:ext cx="3200400" cy="2999016"/>
        </p:xfrm>
        <a:graphic>
          <a:graphicData uri="http://schemas.openxmlformats.org/drawingml/2006/table">
            <a:tbl>
              <a:tblPr/>
              <a:tblGrid>
                <a:gridCol w="914400"/>
                <a:gridCol w="685800"/>
                <a:gridCol w="800100"/>
                <a:gridCol w="800100"/>
              </a:tblGrid>
              <a:tr h="5607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 units (ns)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B C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 w1 D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0 0 0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Initial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initial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0 01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0 0 1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0 1 0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0 1 0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en-CA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0 1 1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99" name="AutoShape 121"/>
          <p:cNvSpPr>
            <a:spLocks/>
          </p:cNvSpPr>
          <p:nvPr/>
        </p:nvSpPr>
        <p:spPr bwMode="auto">
          <a:xfrm>
            <a:off x="7924800" y="3657600"/>
            <a:ext cx="76200" cy="5334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6B2FCA-3929-4992-8D3E-F3E938B7CC65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5EB615-A338-4F4A-B1C5-F0598D5509D7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8229600" cy="788988"/>
          </a:xfrm>
        </p:spPr>
        <p:txBody>
          <a:bodyPr/>
          <a:lstStyle/>
          <a:p>
            <a:pPr eaLnBrk="1" hangingPunct="1"/>
            <a:r>
              <a:rPr lang="en-CA" altLang="en-US" smtClean="0"/>
              <a:t>Example </a:t>
            </a:r>
            <a:r>
              <a:rPr lang="en-CA" altLang="en-US" sz="1400" b="1" smtClean="0"/>
              <a:t>(Mano’s book 4thEdition</a:t>
            </a:r>
            <a:r>
              <a:rPr lang="en-CA" altLang="en-US" sz="1200" smtClean="0"/>
              <a:t>)</a:t>
            </a:r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4572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4572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5368" name="Group 6"/>
          <p:cNvGrpSpPr>
            <a:grpSpLocks/>
          </p:cNvGrpSpPr>
          <p:nvPr/>
        </p:nvGrpSpPr>
        <p:grpSpPr bwMode="auto">
          <a:xfrm>
            <a:off x="3733800" y="1066800"/>
            <a:ext cx="5410200" cy="1506538"/>
            <a:chOff x="912" y="1296"/>
            <a:chExt cx="3408" cy="949"/>
          </a:xfrm>
        </p:grpSpPr>
        <p:grpSp>
          <p:nvGrpSpPr>
            <p:cNvPr id="15400" name="Group 7"/>
            <p:cNvGrpSpPr>
              <a:grpSpLocks/>
            </p:cNvGrpSpPr>
            <p:nvPr/>
          </p:nvGrpSpPr>
          <p:grpSpPr bwMode="auto">
            <a:xfrm>
              <a:off x="1344" y="1536"/>
              <a:ext cx="2352" cy="576"/>
              <a:chOff x="1344" y="1536"/>
              <a:chExt cx="2352" cy="576"/>
            </a:xfrm>
          </p:grpSpPr>
          <p:grpSp>
            <p:nvGrpSpPr>
              <p:cNvPr id="15403" name="Group 8"/>
              <p:cNvGrpSpPr>
                <a:grpSpLocks/>
              </p:cNvGrpSpPr>
              <p:nvPr/>
            </p:nvGrpSpPr>
            <p:grpSpPr bwMode="auto">
              <a:xfrm>
                <a:off x="1584" y="1920"/>
                <a:ext cx="672" cy="192"/>
                <a:chOff x="2784" y="2736"/>
                <a:chExt cx="672" cy="192"/>
              </a:xfrm>
            </p:grpSpPr>
            <p:sp>
              <p:nvSpPr>
                <p:cNvPr id="15434" name="Line 9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5" name="Line 10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6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120" y="2832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7" name="Oval 12"/>
                <p:cNvSpPr>
                  <a:spLocks noChangeArrowheads="1"/>
                </p:cNvSpPr>
                <p:nvPr/>
              </p:nvSpPr>
              <p:spPr bwMode="auto">
                <a:xfrm>
                  <a:off x="3312" y="283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5438" name="Line 13"/>
                <p:cNvSpPr>
                  <a:spLocks noChangeShapeType="1"/>
                </p:cNvSpPr>
                <p:nvPr/>
              </p:nvSpPr>
              <p:spPr bwMode="auto">
                <a:xfrm>
                  <a:off x="2784" y="2832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9" name="Line 14"/>
                <p:cNvSpPr>
                  <a:spLocks noChangeShapeType="1"/>
                </p:cNvSpPr>
                <p:nvPr/>
              </p:nvSpPr>
              <p:spPr bwMode="auto">
                <a:xfrm>
                  <a:off x="3360" y="283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404" name="Group 15"/>
              <p:cNvGrpSpPr>
                <a:grpSpLocks/>
              </p:cNvGrpSpPr>
              <p:nvPr/>
            </p:nvGrpSpPr>
            <p:grpSpPr bwMode="auto">
              <a:xfrm>
                <a:off x="2496" y="1536"/>
                <a:ext cx="847" cy="368"/>
                <a:chOff x="864" y="861"/>
                <a:chExt cx="847" cy="371"/>
              </a:xfrm>
            </p:grpSpPr>
            <p:sp>
              <p:nvSpPr>
                <p:cNvPr id="15431" name="Freeform 16"/>
                <p:cNvSpPr>
                  <a:spLocks/>
                </p:cNvSpPr>
                <p:nvPr/>
              </p:nvSpPr>
              <p:spPr bwMode="auto">
                <a:xfrm>
                  <a:off x="1361" y="935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2" name="Freeform 17"/>
                <p:cNvSpPr>
                  <a:spLocks/>
                </p:cNvSpPr>
                <p:nvPr/>
              </p:nvSpPr>
              <p:spPr bwMode="auto">
                <a:xfrm rot="10800000" flipH="1">
                  <a:off x="1392" y="1056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3" name="Arc 18"/>
                <p:cNvSpPr>
                  <a:spLocks/>
                </p:cNvSpPr>
                <p:nvPr/>
              </p:nvSpPr>
              <p:spPr bwMode="auto">
                <a:xfrm rot="1328471">
                  <a:off x="864" y="861"/>
                  <a:ext cx="548" cy="371"/>
                </a:xfrm>
                <a:custGeom>
                  <a:avLst/>
                  <a:gdLst>
                    <a:gd name="T0" fmla="*/ 0 w 20580"/>
                    <a:gd name="T1" fmla="*/ 0 h 13921"/>
                    <a:gd name="T2" fmla="*/ 0 w 20580"/>
                    <a:gd name="T3" fmla="*/ 0 h 13921"/>
                    <a:gd name="T4" fmla="*/ 0 w 20580"/>
                    <a:gd name="T5" fmla="*/ 0 h 13921"/>
                    <a:gd name="T6" fmla="*/ 0 60000 65536"/>
                    <a:gd name="T7" fmla="*/ 0 60000 65536"/>
                    <a:gd name="T8" fmla="*/ 0 60000 65536"/>
                    <a:gd name="T9" fmla="*/ 0 w 20580"/>
                    <a:gd name="T10" fmla="*/ 0 h 13921"/>
                    <a:gd name="T11" fmla="*/ 20580 w 20580"/>
                    <a:gd name="T12" fmla="*/ 13921 h 139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580" h="13921" fill="none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</a:path>
                    <a:path w="20580" h="13921" stroke="0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  <a:lnTo>
                        <a:pt x="0" y="13921"/>
                      </a:lnTo>
                      <a:lnTo>
                        <a:pt x="16515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405" name="Line 19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6" name="Line 20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7" name="Line 21"/>
              <p:cNvSpPr>
                <a:spLocks noChangeShapeType="1"/>
              </p:cNvSpPr>
              <p:nvPr/>
            </p:nvSpPr>
            <p:spPr bwMode="auto">
              <a:xfrm>
                <a:off x="2160" y="1680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8" name="Line 22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9" name="Line 23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0" name="Line 24"/>
              <p:cNvSpPr>
                <a:spLocks noChangeShapeType="1"/>
              </p:cNvSpPr>
              <p:nvPr/>
            </p:nvSpPr>
            <p:spPr bwMode="auto">
              <a:xfrm>
                <a:off x="2256" y="2016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1" name="Line 25"/>
              <p:cNvSpPr>
                <a:spLocks noChangeShapeType="1"/>
              </p:cNvSpPr>
              <p:nvPr/>
            </p:nvSpPr>
            <p:spPr bwMode="auto">
              <a:xfrm>
                <a:off x="3312" y="172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2" name="Line 26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3" name="Line 27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414" name="Group 28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5427" name="AutoShape 29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5428" name="Line 30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9" name="Line 31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0" name="Line 32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15" name="Line 33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6" name="Line 34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7" name="Line 35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8" name="Line 36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419" name="Group 37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5423" name="AutoShape 38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5424" name="Line 39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5" name="Line 40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6" name="Line 41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20" name="Line 42"/>
              <p:cNvSpPr>
                <a:spLocks noChangeShapeType="1"/>
              </p:cNvSpPr>
              <p:nvPr/>
            </p:nvSpPr>
            <p:spPr bwMode="auto">
              <a:xfrm>
                <a:off x="1344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1" name="Line 43"/>
              <p:cNvSpPr>
                <a:spLocks noChangeShapeType="1"/>
              </p:cNvSpPr>
              <p:nvPr/>
            </p:nvSpPr>
            <p:spPr bwMode="auto">
              <a:xfrm>
                <a:off x="1344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2" name="Line 44"/>
              <p:cNvSpPr>
                <a:spLocks noChangeShapeType="1"/>
              </p:cNvSpPr>
              <p:nvPr/>
            </p:nvSpPr>
            <p:spPr bwMode="auto">
              <a:xfrm>
                <a:off x="1344" y="201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01" name="Text Box 45"/>
            <p:cNvSpPr txBox="1">
              <a:spLocks noChangeArrowheads="1"/>
            </p:cNvSpPr>
            <p:nvPr/>
          </p:nvSpPr>
          <p:spPr bwMode="auto">
            <a:xfrm>
              <a:off x="912" y="1296"/>
              <a:ext cx="31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5402" name="Text Box 46"/>
            <p:cNvSpPr txBox="1">
              <a:spLocks noChangeArrowheads="1"/>
            </p:cNvSpPr>
            <p:nvPr/>
          </p:nvSpPr>
          <p:spPr bwMode="auto">
            <a:xfrm>
              <a:off x="1152" y="1440"/>
              <a:ext cx="3168" cy="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 dirty="0"/>
                <a:t>A                       </a:t>
              </a:r>
              <a:r>
                <a:rPr lang="en-CA" altLang="en-US" sz="1400" b="1" dirty="0" smtClean="0"/>
                <a:t>30 ns          w1           20 ns</a:t>
              </a:r>
              <a:endParaRPr lang="en-CA" altLang="en-US" sz="1400" b="1" dirty="0"/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 dirty="0"/>
                <a:t>B                     G1                              G3                 D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 dirty="0"/>
                <a:t> </a:t>
              </a:r>
              <a:r>
                <a:rPr lang="en-CA" altLang="en-US" sz="1400" b="1" dirty="0" smtClean="0"/>
                <a:t>C                       10 ns                                              E  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 dirty="0" smtClean="0"/>
                <a:t>                         G2                                                       </a:t>
              </a:r>
              <a:endParaRPr lang="en-CA" altLang="en-US" sz="1400" b="1" dirty="0"/>
            </a:p>
          </p:txBody>
        </p:sp>
      </p:grpSp>
      <p:sp>
        <p:nvSpPr>
          <p:cNvPr id="15369" name="Text Box 47"/>
          <p:cNvSpPr txBox="1">
            <a:spLocks noChangeArrowheads="1"/>
          </p:cNvSpPr>
          <p:nvPr/>
        </p:nvSpPr>
        <p:spPr bwMode="auto">
          <a:xfrm>
            <a:off x="152400" y="2133600"/>
            <a:ext cx="7543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4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8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800"/>
          </a:p>
        </p:txBody>
      </p:sp>
      <p:sp>
        <p:nvSpPr>
          <p:cNvPr id="15370" name="Line 48"/>
          <p:cNvSpPr>
            <a:spLocks noChangeShapeType="1"/>
          </p:cNvSpPr>
          <p:nvPr/>
        </p:nvSpPr>
        <p:spPr bwMode="auto">
          <a:xfrm>
            <a:off x="685800" y="3733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49"/>
          <p:cNvSpPr>
            <a:spLocks noChangeShapeType="1"/>
          </p:cNvSpPr>
          <p:nvPr/>
        </p:nvSpPr>
        <p:spPr bwMode="auto">
          <a:xfrm>
            <a:off x="6096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50"/>
          <p:cNvSpPr>
            <a:spLocks noChangeShapeType="1"/>
          </p:cNvSpPr>
          <p:nvPr/>
        </p:nvSpPr>
        <p:spPr bwMode="auto">
          <a:xfrm>
            <a:off x="609600" y="3352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54"/>
          <p:cNvSpPr>
            <a:spLocks noChangeShapeType="1"/>
          </p:cNvSpPr>
          <p:nvPr/>
        </p:nvSpPr>
        <p:spPr bwMode="auto">
          <a:xfrm flipV="1">
            <a:off x="3048000" y="2819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55"/>
          <p:cNvSpPr>
            <a:spLocks noChangeShapeType="1"/>
          </p:cNvSpPr>
          <p:nvPr/>
        </p:nvSpPr>
        <p:spPr bwMode="auto">
          <a:xfrm>
            <a:off x="3048000" y="2819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56"/>
          <p:cNvSpPr>
            <a:spLocks noChangeShapeType="1"/>
          </p:cNvSpPr>
          <p:nvPr/>
        </p:nvSpPr>
        <p:spPr bwMode="auto">
          <a:xfrm flipV="1">
            <a:off x="3048000" y="3200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57"/>
          <p:cNvSpPr>
            <a:spLocks noChangeShapeType="1"/>
          </p:cNvSpPr>
          <p:nvPr/>
        </p:nvSpPr>
        <p:spPr bwMode="auto">
          <a:xfrm>
            <a:off x="3048000" y="3200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58"/>
          <p:cNvSpPr>
            <a:spLocks noChangeShapeType="1"/>
          </p:cNvSpPr>
          <p:nvPr/>
        </p:nvSpPr>
        <p:spPr bwMode="auto">
          <a:xfrm flipV="1">
            <a:off x="30480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59"/>
          <p:cNvSpPr>
            <a:spLocks noChangeShapeType="1"/>
          </p:cNvSpPr>
          <p:nvPr/>
        </p:nvSpPr>
        <p:spPr bwMode="auto">
          <a:xfrm flipV="1">
            <a:off x="3048000" y="35814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79" name="Group 68"/>
          <p:cNvGrpSpPr>
            <a:grpSpLocks/>
          </p:cNvGrpSpPr>
          <p:nvPr/>
        </p:nvGrpSpPr>
        <p:grpSpPr bwMode="auto">
          <a:xfrm>
            <a:off x="609600" y="4038600"/>
            <a:ext cx="4419600" cy="152400"/>
            <a:chOff x="384" y="2592"/>
            <a:chExt cx="2784" cy="96"/>
          </a:xfrm>
        </p:grpSpPr>
        <p:sp>
          <p:nvSpPr>
            <p:cNvPr id="15397" name="Line 51"/>
            <p:cNvSpPr>
              <a:spLocks noChangeShapeType="1"/>
            </p:cNvSpPr>
            <p:nvPr/>
          </p:nvSpPr>
          <p:spPr bwMode="auto">
            <a:xfrm>
              <a:off x="384" y="26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Line 60"/>
            <p:cNvSpPr>
              <a:spLocks noChangeShapeType="1"/>
            </p:cNvSpPr>
            <p:nvPr/>
          </p:nvSpPr>
          <p:spPr bwMode="auto">
            <a:xfrm flipV="1">
              <a:off x="2400" y="25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61"/>
            <p:cNvSpPr>
              <a:spLocks noChangeShapeType="1"/>
            </p:cNvSpPr>
            <p:nvPr/>
          </p:nvSpPr>
          <p:spPr bwMode="auto">
            <a:xfrm>
              <a:off x="2400" y="259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0" name="Line 65"/>
          <p:cNvSpPr>
            <a:spLocks noChangeShapeType="1"/>
          </p:cNvSpPr>
          <p:nvPr/>
        </p:nvSpPr>
        <p:spPr bwMode="auto">
          <a:xfrm flipV="1">
            <a:off x="44196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381" name="Group 67"/>
          <p:cNvGrpSpPr>
            <a:grpSpLocks/>
          </p:cNvGrpSpPr>
          <p:nvPr/>
        </p:nvGrpSpPr>
        <p:grpSpPr bwMode="auto">
          <a:xfrm>
            <a:off x="609600" y="4800600"/>
            <a:ext cx="4419600" cy="152400"/>
            <a:chOff x="384" y="2832"/>
            <a:chExt cx="2784" cy="96"/>
          </a:xfrm>
        </p:grpSpPr>
        <p:sp>
          <p:nvSpPr>
            <p:cNvPr id="15393" name="Line 52"/>
            <p:cNvSpPr>
              <a:spLocks noChangeShapeType="1"/>
            </p:cNvSpPr>
            <p:nvPr/>
          </p:nvSpPr>
          <p:spPr bwMode="auto">
            <a:xfrm>
              <a:off x="384" y="283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63"/>
            <p:cNvSpPr>
              <a:spLocks noChangeShapeType="1"/>
            </p:cNvSpPr>
            <p:nvPr/>
          </p:nvSpPr>
          <p:spPr bwMode="auto">
            <a:xfrm flipH="1">
              <a:off x="2400" y="283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64"/>
            <p:cNvSpPr>
              <a:spLocks noChangeShapeType="1"/>
            </p:cNvSpPr>
            <p:nvPr/>
          </p:nvSpPr>
          <p:spPr bwMode="auto">
            <a:xfrm>
              <a:off x="2400" y="292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66"/>
            <p:cNvSpPr>
              <a:spLocks noChangeShapeType="1"/>
            </p:cNvSpPr>
            <p:nvPr/>
          </p:nvSpPr>
          <p:spPr bwMode="auto">
            <a:xfrm>
              <a:off x="2784" y="283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2" name="Group 74"/>
          <p:cNvGrpSpPr>
            <a:grpSpLocks/>
          </p:cNvGrpSpPr>
          <p:nvPr/>
        </p:nvGrpSpPr>
        <p:grpSpPr bwMode="auto">
          <a:xfrm>
            <a:off x="685800" y="4495800"/>
            <a:ext cx="4648200" cy="152400"/>
            <a:chOff x="432" y="3216"/>
            <a:chExt cx="2928" cy="96"/>
          </a:xfrm>
        </p:grpSpPr>
        <p:sp>
          <p:nvSpPr>
            <p:cNvPr id="15390" name="Line 53"/>
            <p:cNvSpPr>
              <a:spLocks noChangeShapeType="1"/>
            </p:cNvSpPr>
            <p:nvPr/>
          </p:nvSpPr>
          <p:spPr bwMode="auto">
            <a:xfrm>
              <a:off x="432" y="3216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69"/>
            <p:cNvSpPr>
              <a:spLocks noChangeShapeType="1"/>
            </p:cNvSpPr>
            <p:nvPr/>
          </p:nvSpPr>
          <p:spPr bwMode="auto">
            <a:xfrm>
              <a:off x="2064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70"/>
            <p:cNvSpPr>
              <a:spLocks noChangeShapeType="1"/>
            </p:cNvSpPr>
            <p:nvPr/>
          </p:nvSpPr>
          <p:spPr bwMode="auto">
            <a:xfrm>
              <a:off x="2064" y="331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83" name="Line 71"/>
          <p:cNvSpPr>
            <a:spLocks noChangeShapeType="1"/>
          </p:cNvSpPr>
          <p:nvPr/>
        </p:nvSpPr>
        <p:spPr bwMode="auto">
          <a:xfrm>
            <a:off x="3048000" y="2514600"/>
            <a:ext cx="0" cy="31242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72"/>
          <p:cNvSpPr>
            <a:spLocks noChangeShapeType="1"/>
          </p:cNvSpPr>
          <p:nvPr/>
        </p:nvSpPr>
        <p:spPr bwMode="auto">
          <a:xfrm>
            <a:off x="3810000" y="2514600"/>
            <a:ext cx="0" cy="3200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73"/>
          <p:cNvSpPr>
            <a:spLocks noChangeShapeType="1"/>
          </p:cNvSpPr>
          <p:nvPr/>
        </p:nvSpPr>
        <p:spPr bwMode="auto">
          <a:xfrm flipH="1">
            <a:off x="4419600" y="2590800"/>
            <a:ext cx="0" cy="30480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Text Box 75"/>
          <p:cNvSpPr txBox="1">
            <a:spLocks noChangeArrowheads="1"/>
          </p:cNvSpPr>
          <p:nvPr/>
        </p:nvSpPr>
        <p:spPr bwMode="auto">
          <a:xfrm>
            <a:off x="457200" y="2514600"/>
            <a:ext cx="838200" cy="284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A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B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C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W1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E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 dirty="0"/>
              <a:t>D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800" dirty="0"/>
          </a:p>
        </p:txBody>
      </p:sp>
      <p:sp>
        <p:nvSpPr>
          <p:cNvPr id="15387" name="Line 76"/>
          <p:cNvSpPr>
            <a:spLocks noChangeShapeType="1"/>
          </p:cNvSpPr>
          <p:nvPr/>
        </p:nvSpPr>
        <p:spPr bwMode="auto">
          <a:xfrm>
            <a:off x="44196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Text Box 77"/>
          <p:cNvSpPr txBox="1">
            <a:spLocks noChangeArrowheads="1"/>
          </p:cNvSpPr>
          <p:nvPr/>
        </p:nvSpPr>
        <p:spPr bwMode="auto">
          <a:xfrm>
            <a:off x="2590800" y="5334000"/>
            <a:ext cx="327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/>
              <a:t>   </a:t>
            </a:r>
            <a:r>
              <a:rPr lang="en-CA" altLang="en-US" sz="1200" b="1"/>
              <a:t>100 </a:t>
            </a:r>
            <a:r>
              <a:rPr lang="en-CA" altLang="en-US" sz="1800"/>
              <a:t> </a:t>
            </a:r>
            <a:r>
              <a:rPr lang="en-CA" altLang="en-US" sz="1200" b="1"/>
              <a:t>110      130       150</a:t>
            </a:r>
          </a:p>
        </p:txBody>
      </p:sp>
      <p:sp>
        <p:nvSpPr>
          <p:cNvPr id="15389" name="Line 78"/>
          <p:cNvSpPr>
            <a:spLocks noChangeShapeType="1"/>
          </p:cNvSpPr>
          <p:nvPr/>
        </p:nvSpPr>
        <p:spPr bwMode="auto">
          <a:xfrm>
            <a:off x="3276600" y="2514600"/>
            <a:ext cx="0" cy="2895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A32B940-28A0-4407-AEB6-597228D27227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761DA9-8CFD-4B7A-AEEA-14F83D0C6A19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Boolean Expressions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Use reserved word </a:t>
            </a:r>
            <a:r>
              <a:rPr lang="en-CA" altLang="en-US" dirty="0" smtClean="0">
                <a:solidFill>
                  <a:srgbClr val="FF0000"/>
                </a:solidFill>
              </a:rPr>
              <a:t>assign</a:t>
            </a:r>
            <a:r>
              <a:rPr lang="en-CA" altLang="en-US" dirty="0" smtClean="0"/>
              <a:t> and</a:t>
            </a:r>
          </a:p>
          <a:p>
            <a:pPr eaLnBrk="1" hangingPunct="1"/>
            <a:r>
              <a:rPr lang="en-CA" altLang="en-US" dirty="0" smtClean="0"/>
              <a:t> </a:t>
            </a:r>
            <a:r>
              <a:rPr lang="en-CA" altLang="en-US" dirty="0" smtClean="0">
                <a:solidFill>
                  <a:srgbClr val="FF0000"/>
                </a:solidFill>
              </a:rPr>
              <a:t>&amp;</a:t>
            </a:r>
            <a:r>
              <a:rPr lang="en-CA" altLang="en-US" dirty="0" smtClean="0"/>
              <a:t>, </a:t>
            </a:r>
            <a:r>
              <a:rPr lang="en-CA" altLang="en-US" dirty="0" smtClean="0">
                <a:solidFill>
                  <a:srgbClr val="FF0000"/>
                </a:solidFill>
              </a:rPr>
              <a:t>| </a:t>
            </a:r>
            <a:r>
              <a:rPr lang="en-CA" altLang="en-US" dirty="0" smtClean="0"/>
              <a:t>and </a:t>
            </a:r>
            <a:r>
              <a:rPr lang="en-CA" altLang="en-US" dirty="0" smtClean="0">
                <a:solidFill>
                  <a:srgbClr val="FF0000"/>
                </a:solidFill>
              </a:rPr>
              <a:t>~</a:t>
            </a:r>
            <a:r>
              <a:rPr lang="en-CA" altLang="en-US" dirty="0" smtClean="0"/>
              <a:t> for AND,OR,NOT</a:t>
            </a:r>
          </a:p>
          <a:p>
            <a:pPr eaLnBrk="1" hangingPunct="1"/>
            <a:r>
              <a:rPr lang="en-CA" altLang="en-US" dirty="0" smtClean="0"/>
              <a:t>Example:</a:t>
            </a:r>
          </a:p>
          <a:p>
            <a:pPr eaLnBrk="1" hangingPunct="1"/>
            <a:r>
              <a:rPr lang="en-CA" altLang="en-US" sz="1800" b="1" dirty="0" smtClean="0"/>
              <a:t>// Boolean Circuit representation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module</a:t>
            </a:r>
            <a:r>
              <a:rPr lang="en-CA" altLang="en-US" sz="1800" b="1" dirty="0" smtClean="0"/>
              <a:t> Boolean Circuit (E,F,A,B,C,D);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output</a:t>
            </a:r>
            <a:r>
              <a:rPr lang="en-CA" altLang="en-US" sz="1800" b="1" dirty="0" smtClean="0"/>
              <a:t>  E,F;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input</a:t>
            </a:r>
            <a:r>
              <a:rPr lang="en-CA" altLang="en-US" sz="1800" b="1" dirty="0" smtClean="0"/>
              <a:t>     A,B,C,D;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assign</a:t>
            </a:r>
            <a:r>
              <a:rPr lang="en-CA" altLang="en-US" sz="1800" b="1" dirty="0" smtClean="0"/>
              <a:t>  E= A| (B&amp;C)|(~B&amp;D);     // A +  (B.C) + (B’.D)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assign</a:t>
            </a:r>
            <a:r>
              <a:rPr lang="en-CA" altLang="en-US" sz="1800" b="1" dirty="0" smtClean="0"/>
              <a:t> F= (~B &amp;C) | (B&amp; ~C &amp; ~D);     // (B’.C) + (</a:t>
            </a:r>
            <a:r>
              <a:rPr lang="en-CA" altLang="en-US" sz="1800" b="1" dirty="0"/>
              <a:t>B</a:t>
            </a:r>
            <a:r>
              <a:rPr lang="en-CA" altLang="en-US" sz="1800" b="1" dirty="0" smtClean="0"/>
              <a:t>.C’.D’)</a:t>
            </a:r>
          </a:p>
          <a:p>
            <a:pPr eaLnBrk="1" hangingPunct="1"/>
            <a:r>
              <a:rPr lang="en-CA" altLang="en-US" sz="1800" b="1" dirty="0" err="1" smtClean="0">
                <a:solidFill>
                  <a:srgbClr val="FF0000"/>
                </a:solidFill>
              </a:rPr>
              <a:t>endmodule</a:t>
            </a:r>
            <a:endParaRPr lang="en-CA" altLang="en-US" sz="1800" b="1" dirty="0" smtClean="0">
              <a:solidFill>
                <a:srgbClr val="FF0000"/>
              </a:solidFill>
            </a:endParaRPr>
          </a:p>
          <a:p>
            <a:pPr eaLnBrk="1" hangingPunct="1"/>
            <a:endParaRPr lang="en-CA" altLang="en-US" sz="1800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54095CF-089A-49FB-A4C9-293DBA7F1D60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026451-5E03-4AF0-B6D5-E87594078E29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User Defined Primitives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System primitives:  </a:t>
            </a:r>
            <a:r>
              <a:rPr lang="en-CA" altLang="en-US" sz="2100" b="1" smtClean="0">
                <a:solidFill>
                  <a:srgbClr val="FF0000"/>
                </a:solidFill>
              </a:rPr>
              <a:t>and, or, nand, xor</a:t>
            </a:r>
            <a:r>
              <a:rPr lang="en-CA" altLang="en-US" sz="21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One way is to define own primitive by  a Truth Table….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Use </a:t>
            </a:r>
            <a:r>
              <a:rPr lang="en-CA" altLang="en-US" sz="2100" b="1" smtClean="0">
                <a:solidFill>
                  <a:srgbClr val="FF0000"/>
                </a:solidFill>
              </a:rPr>
              <a:t>primitive</a:t>
            </a:r>
            <a:r>
              <a:rPr lang="en-CA" altLang="en-US" sz="2100" smtClean="0"/>
              <a:t> and </a:t>
            </a:r>
            <a:r>
              <a:rPr lang="en-CA" altLang="en-US" sz="2100" b="1" smtClean="0">
                <a:solidFill>
                  <a:srgbClr val="FF0000"/>
                </a:solidFill>
              </a:rPr>
              <a:t>endprimitive</a:t>
            </a:r>
            <a:r>
              <a:rPr lang="en-CA" altLang="en-US" sz="2100" smtClean="0"/>
              <a:t> to create a UDP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It is declared with the reserved word </a:t>
            </a:r>
            <a:r>
              <a:rPr lang="en-CA" altLang="en-US" sz="2100" b="1" smtClean="0">
                <a:solidFill>
                  <a:srgbClr val="FF0000"/>
                </a:solidFill>
              </a:rPr>
              <a:t>primitive</a:t>
            </a:r>
            <a:r>
              <a:rPr lang="en-CA" altLang="en-US" sz="2100" smtClean="0"/>
              <a:t> followed by a name and port list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One output and it must be listed first in the port listing and following the </a:t>
            </a:r>
            <a:r>
              <a:rPr lang="en-CA" altLang="en-US" sz="2100" smtClean="0">
                <a:solidFill>
                  <a:srgbClr val="FF0000"/>
                </a:solidFill>
              </a:rPr>
              <a:t>output</a:t>
            </a:r>
            <a:r>
              <a:rPr lang="en-CA" altLang="en-US" sz="2100" smtClean="0"/>
              <a:t> declaration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Any number of inputs, however the order given in the port declaration must be the same as the Table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The table must  start with the reserved word </a:t>
            </a:r>
            <a:r>
              <a:rPr lang="en-CA" altLang="en-US" sz="2100" b="1" smtClean="0">
                <a:solidFill>
                  <a:srgbClr val="FF0000"/>
                </a:solidFill>
              </a:rPr>
              <a:t>table</a:t>
            </a:r>
            <a:r>
              <a:rPr lang="en-CA" altLang="en-US" sz="2100" smtClean="0"/>
              <a:t> and end with </a:t>
            </a:r>
            <a:r>
              <a:rPr lang="en-CA" altLang="en-US" sz="2100" b="1" smtClean="0">
                <a:solidFill>
                  <a:srgbClr val="FF0000"/>
                </a:solidFill>
              </a:rPr>
              <a:t>endtable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z="2100" smtClean="0"/>
              <a:t>The values of the inputs are listed in order and separated from output by : the line ends with ;</a:t>
            </a:r>
          </a:p>
          <a:p>
            <a:pPr eaLnBrk="1" hangingPunct="1">
              <a:lnSpc>
                <a:spcPct val="90000"/>
              </a:lnSpc>
            </a:pPr>
            <a:endParaRPr lang="en-CA" altLang="en-US" sz="2100" smtClean="0"/>
          </a:p>
          <a:p>
            <a:pPr eaLnBrk="1" hangingPunct="1">
              <a:lnSpc>
                <a:spcPct val="90000"/>
              </a:lnSpc>
            </a:pPr>
            <a:endParaRPr lang="en-CA" altLang="en-US" sz="21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151E8C-C3E8-4F0C-83FB-4AA7BB054DE1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EAD88C-0C57-4DD4-87FE-DED02D201C7D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CA" altLang="en-US" sz="3800" smtClean="0"/>
              <a:t>User Defined Primitives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4724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000" dirty="0" smtClean="0"/>
              <a:t>Example: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1300" b="1" dirty="0" smtClean="0"/>
              <a:t>// Verilog model: User Defined Primitive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1300" b="1" dirty="0" smtClean="0">
                <a:solidFill>
                  <a:srgbClr val="FF0000"/>
                </a:solidFill>
              </a:rPr>
              <a:t>primitive</a:t>
            </a:r>
            <a:r>
              <a:rPr lang="en-CA" altLang="en-US" sz="1300" b="1" dirty="0" smtClean="0"/>
              <a:t> UDP_02467 (D,A,B,C);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1300" b="1" dirty="0" smtClean="0">
                <a:solidFill>
                  <a:srgbClr val="FF0000"/>
                </a:solidFill>
              </a:rPr>
              <a:t>output</a:t>
            </a:r>
            <a:r>
              <a:rPr lang="en-CA" altLang="en-US" sz="1300" b="1" dirty="0" smtClean="0"/>
              <a:t> D;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1300" b="1" dirty="0" smtClean="0">
                <a:solidFill>
                  <a:srgbClr val="FF0000"/>
                </a:solidFill>
              </a:rPr>
              <a:t>input</a:t>
            </a:r>
            <a:r>
              <a:rPr lang="en-CA" altLang="en-US" sz="1300" b="1" dirty="0" smtClean="0"/>
              <a:t> A,B,C;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1300" b="1" dirty="0" smtClean="0"/>
              <a:t>// Truth Table for D= f( A, B ,C ) = </a:t>
            </a:r>
            <a:r>
              <a:rPr lang="el-GR" altLang="en-US" sz="1300" b="1" dirty="0" smtClean="0">
                <a:cs typeface="Arial" panose="020B0604020202020204" pitchFamily="34" charset="0"/>
              </a:rPr>
              <a:t>Σ</a:t>
            </a:r>
            <a:r>
              <a:rPr lang="en-US" altLang="en-US" sz="1300" b="1" dirty="0" smtClean="0">
                <a:cs typeface="Arial" panose="020B0604020202020204" pitchFamily="34" charset="0"/>
              </a:rPr>
              <a:t> m(0,2,4,6,7);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3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table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300" b="1" smtClean="0">
                <a:cs typeface="Arial" panose="020B0604020202020204" pitchFamily="34" charset="0"/>
              </a:rPr>
              <a:t>         //   </a:t>
            </a:r>
            <a:r>
              <a:rPr lang="en-US" altLang="en-US" sz="1300" b="1" dirty="0" smtClean="0">
                <a:cs typeface="Arial" panose="020B0604020202020204" pitchFamily="34" charset="0"/>
              </a:rPr>
              <a:t>A     </a:t>
            </a:r>
            <a:r>
              <a:rPr lang="en-US" altLang="en-US" sz="1300" b="1" smtClean="0">
                <a:cs typeface="Arial" panose="020B0604020202020204" pitchFamily="34" charset="0"/>
              </a:rPr>
              <a:t>B   </a:t>
            </a:r>
            <a:r>
              <a:rPr lang="en-US" altLang="en-US" sz="1300" b="1" smtClean="0">
                <a:cs typeface="Arial" panose="020B0604020202020204" pitchFamily="34" charset="0"/>
              </a:rPr>
              <a:t>  </a:t>
            </a:r>
            <a:r>
              <a:rPr lang="en-US" altLang="en-US" sz="1300" b="1" smtClean="0">
                <a:cs typeface="Arial" panose="020B0604020202020204" pitchFamily="34" charset="0"/>
              </a:rPr>
              <a:t>C  </a:t>
            </a:r>
            <a:r>
              <a:rPr lang="en-US" altLang="en-US" sz="1300" b="1" smtClean="0">
                <a:cs typeface="Arial" panose="020B0604020202020204" pitchFamily="34" charset="0"/>
              </a:rPr>
              <a:t>    </a:t>
            </a:r>
            <a:r>
              <a:rPr lang="en-US" altLang="en-US" sz="1300" b="1" smtClean="0">
                <a:cs typeface="Arial" panose="020B0604020202020204" pitchFamily="34" charset="0"/>
              </a:rPr>
              <a:t>:     </a:t>
            </a:r>
            <a:r>
              <a:rPr lang="en-US" altLang="en-US" sz="1300" b="1" smtClean="0">
                <a:cs typeface="Arial" panose="020B0604020202020204" pitchFamily="34" charset="0"/>
              </a:rPr>
              <a:t>   D       </a:t>
            </a:r>
            <a:r>
              <a:rPr lang="en-US" altLang="en-US" sz="1300" b="1" dirty="0" smtClean="0">
                <a:cs typeface="Arial" panose="020B0604020202020204" pitchFamily="34" charset="0"/>
              </a:rPr>
              <a:t>// headers</a:t>
            </a: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300" b="1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3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endtable</a:t>
            </a:r>
            <a:endParaRPr lang="en-US" altLang="en-US" sz="13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3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endprimitive</a:t>
            </a:r>
            <a:endParaRPr lang="el-GR" altLang="en-US" sz="13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62215" name="Group 7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74030798"/>
              </p:ext>
            </p:extLst>
          </p:nvPr>
        </p:nvGraphicFramePr>
        <p:xfrm>
          <a:off x="1524000" y="2962272"/>
          <a:ext cx="1828800" cy="2617790"/>
        </p:xfrm>
        <a:graphic>
          <a:graphicData uri="http://schemas.openxmlformats.org/drawingml/2006/table">
            <a:tbl>
              <a:tblPr/>
              <a:tblGrid>
                <a:gridCol w="366713"/>
                <a:gridCol w="365125"/>
                <a:gridCol w="365125"/>
                <a:gridCol w="365125"/>
                <a:gridCol w="366712"/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455E952-9294-40DA-B6CD-D8EF3AF0C125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F35EA2-1B33-4B04-BAC5-4B4249280344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/>
            <a:r>
              <a:rPr lang="en-CA" altLang="en-US" smtClean="0"/>
              <a:t>Calling of UDP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z="1800" b="1" dirty="0" smtClean="0"/>
              <a:t>// Verilog model: Circuit instantiation of Circuit_UPD_02467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module</a:t>
            </a:r>
            <a:r>
              <a:rPr lang="en-CA" altLang="en-US" sz="1800" b="1" dirty="0" smtClean="0"/>
              <a:t> </a:t>
            </a:r>
            <a:r>
              <a:rPr lang="en-CA" altLang="en-US" sz="1800" b="1" dirty="0" err="1" smtClean="0"/>
              <a:t>Circuit_with</a:t>
            </a:r>
            <a:r>
              <a:rPr lang="en-CA" altLang="en-US" sz="1800" b="1" dirty="0" smtClean="0"/>
              <a:t> UDP_02467 (</a:t>
            </a:r>
            <a:r>
              <a:rPr lang="en-CA" altLang="en-US" sz="1800" b="1" dirty="0" err="1" smtClean="0"/>
              <a:t>e,f,a,b,c,d</a:t>
            </a:r>
            <a:r>
              <a:rPr lang="en-CA" altLang="en-US" sz="1800" b="1" dirty="0" smtClean="0"/>
              <a:t>);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output</a:t>
            </a:r>
            <a:r>
              <a:rPr lang="en-CA" altLang="en-US" sz="1800" b="1" dirty="0" smtClean="0"/>
              <a:t> </a:t>
            </a:r>
            <a:r>
              <a:rPr lang="en-CA" altLang="en-US" sz="1800" b="1" dirty="0" err="1" smtClean="0"/>
              <a:t>e,f</a:t>
            </a:r>
            <a:r>
              <a:rPr lang="en-CA" altLang="en-US" sz="1800" b="1" dirty="0" smtClean="0"/>
              <a:t>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input</a:t>
            </a:r>
            <a:r>
              <a:rPr lang="en-CA" altLang="en-US" sz="1800" b="1" dirty="0" smtClean="0"/>
              <a:t> </a:t>
            </a:r>
            <a:r>
              <a:rPr lang="en-CA" altLang="en-US" sz="1800" b="1" dirty="0" err="1" smtClean="0"/>
              <a:t>a,b,c,d</a:t>
            </a:r>
            <a:r>
              <a:rPr lang="en-CA" altLang="en-US" sz="1800" b="1" dirty="0" smtClean="0"/>
              <a:t>;</a:t>
            </a:r>
          </a:p>
          <a:p>
            <a:pPr eaLnBrk="1" hangingPunct="1"/>
            <a:r>
              <a:rPr lang="en-CA" altLang="en-US" sz="1800" b="1" dirty="0" smtClean="0"/>
              <a:t>UDP_02467  (</a:t>
            </a:r>
            <a:r>
              <a:rPr lang="en-CA" altLang="en-US" sz="1800" b="1" dirty="0" err="1" smtClean="0"/>
              <a:t>e,a,b,c</a:t>
            </a:r>
            <a:r>
              <a:rPr lang="en-CA" altLang="en-US" sz="1800" b="1" dirty="0" smtClean="0"/>
              <a:t>);</a:t>
            </a:r>
          </a:p>
          <a:p>
            <a:pPr eaLnBrk="1" hangingPunct="1"/>
            <a:r>
              <a:rPr lang="en-CA" altLang="en-US" sz="1800" b="1" dirty="0" smtClean="0">
                <a:solidFill>
                  <a:srgbClr val="FF0000"/>
                </a:solidFill>
              </a:rPr>
              <a:t>and</a:t>
            </a:r>
            <a:r>
              <a:rPr lang="en-CA" altLang="en-US" sz="1800" b="1" dirty="0" smtClean="0"/>
              <a:t>   (</a:t>
            </a:r>
            <a:r>
              <a:rPr lang="en-CA" altLang="en-US" sz="1800" b="1" dirty="0" err="1" smtClean="0"/>
              <a:t>f,e,d</a:t>
            </a:r>
            <a:r>
              <a:rPr lang="en-CA" altLang="en-US" sz="1800" b="1" dirty="0" smtClean="0"/>
              <a:t>);</a:t>
            </a:r>
          </a:p>
          <a:p>
            <a:pPr eaLnBrk="1" hangingPunct="1"/>
            <a:r>
              <a:rPr lang="en-CA" altLang="en-US" sz="1800" b="1" dirty="0" err="1" smtClean="0">
                <a:solidFill>
                  <a:srgbClr val="FF0000"/>
                </a:solidFill>
              </a:rPr>
              <a:t>endmodule</a:t>
            </a:r>
            <a:endParaRPr lang="en-CA" altLang="en-US" sz="1800" b="1" dirty="0" smtClean="0">
              <a:solidFill>
                <a:srgbClr val="FF0000"/>
              </a:solidFill>
            </a:endParaRP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2667000" y="4572000"/>
            <a:ext cx="1524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19463" name="Group 5"/>
          <p:cNvGrpSpPr>
            <a:grpSpLocks/>
          </p:cNvGrpSpPr>
          <p:nvPr/>
        </p:nvGrpSpPr>
        <p:grpSpPr bwMode="auto">
          <a:xfrm flipH="1">
            <a:off x="4876800" y="5486400"/>
            <a:ext cx="228600" cy="385763"/>
            <a:chOff x="1056" y="912"/>
            <a:chExt cx="144" cy="243"/>
          </a:xfrm>
        </p:grpSpPr>
        <p:cxnSp>
          <p:nvCxnSpPr>
            <p:cNvPr id="19475" name="AutoShape 6"/>
            <p:cNvCxnSpPr>
              <a:cxnSpLocks noChangeShapeType="1"/>
            </p:cNvCxnSpPr>
            <p:nvPr/>
          </p:nvCxnSpPr>
          <p:spPr bwMode="auto">
            <a:xfrm rot="10800000" flipH="1" flipV="1">
              <a:off x="1056" y="912"/>
              <a:ext cx="31" cy="243"/>
            </a:xfrm>
            <a:prstGeom prst="curvedConnector3">
              <a:avLst>
                <a:gd name="adj1" fmla="val -4645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6" name="Line 7"/>
            <p:cNvSpPr>
              <a:spLocks noChangeShapeType="1"/>
            </p:cNvSpPr>
            <p:nvPr/>
          </p:nvSpPr>
          <p:spPr bwMode="auto">
            <a:xfrm>
              <a:off x="1056" y="91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8"/>
            <p:cNvSpPr>
              <a:spLocks noChangeShapeType="1"/>
            </p:cNvSpPr>
            <p:nvPr/>
          </p:nvSpPr>
          <p:spPr bwMode="auto">
            <a:xfrm>
              <a:off x="1056" y="115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9"/>
            <p:cNvSpPr>
              <a:spLocks noChangeShapeType="1"/>
            </p:cNvSpPr>
            <p:nvPr/>
          </p:nvSpPr>
          <p:spPr bwMode="auto">
            <a:xfrm>
              <a:off x="1200" y="91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4" name="Line 10"/>
          <p:cNvSpPr>
            <a:spLocks noChangeShapeType="1"/>
          </p:cNvSpPr>
          <p:nvPr/>
        </p:nvSpPr>
        <p:spPr bwMode="auto">
          <a:xfrm>
            <a:off x="1905000" y="4724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11"/>
          <p:cNvSpPr>
            <a:spLocks noChangeShapeType="1"/>
          </p:cNvSpPr>
          <p:nvPr/>
        </p:nvSpPr>
        <p:spPr bwMode="auto">
          <a:xfrm>
            <a:off x="1905000" y="4953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2"/>
          <p:cNvSpPr>
            <a:spLocks noChangeShapeType="1"/>
          </p:cNvSpPr>
          <p:nvPr/>
        </p:nvSpPr>
        <p:spPr bwMode="auto">
          <a:xfrm>
            <a:off x="1905000" y="5181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3"/>
          <p:cNvSpPr>
            <a:spLocks noChangeShapeType="1"/>
          </p:cNvSpPr>
          <p:nvPr/>
        </p:nvSpPr>
        <p:spPr bwMode="auto">
          <a:xfrm>
            <a:off x="4191000" y="4800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4"/>
          <p:cNvSpPr>
            <a:spLocks noChangeShapeType="1"/>
          </p:cNvSpPr>
          <p:nvPr/>
        </p:nvSpPr>
        <p:spPr bwMode="auto">
          <a:xfrm>
            <a:off x="4495800" y="4800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5"/>
          <p:cNvSpPr>
            <a:spLocks noChangeShapeType="1"/>
          </p:cNvSpPr>
          <p:nvPr/>
        </p:nvSpPr>
        <p:spPr bwMode="auto">
          <a:xfrm>
            <a:off x="4495800" y="5562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6"/>
          <p:cNvSpPr>
            <a:spLocks noChangeShapeType="1"/>
          </p:cNvSpPr>
          <p:nvPr/>
        </p:nvSpPr>
        <p:spPr bwMode="auto">
          <a:xfrm>
            <a:off x="2057400" y="57912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7"/>
          <p:cNvSpPr>
            <a:spLocks noChangeShapeType="1"/>
          </p:cNvSpPr>
          <p:nvPr/>
        </p:nvSpPr>
        <p:spPr bwMode="auto">
          <a:xfrm>
            <a:off x="5334000" y="571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Text Box 18"/>
          <p:cNvSpPr txBox="1">
            <a:spLocks noChangeArrowheads="1"/>
          </p:cNvSpPr>
          <p:nvPr/>
        </p:nvSpPr>
        <p:spPr bwMode="auto">
          <a:xfrm>
            <a:off x="2667000" y="46482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/>
              <a:t>UDP_02467</a:t>
            </a:r>
          </a:p>
        </p:txBody>
      </p:sp>
      <p:sp>
        <p:nvSpPr>
          <p:cNvPr id="19473" name="Text Box 19"/>
          <p:cNvSpPr txBox="1">
            <a:spLocks noChangeArrowheads="1"/>
          </p:cNvSpPr>
          <p:nvPr/>
        </p:nvSpPr>
        <p:spPr bwMode="auto">
          <a:xfrm>
            <a:off x="1524000" y="4419600"/>
            <a:ext cx="4572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400"/>
              <a:t>a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400"/>
              <a:t>b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400"/>
              <a:t>c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4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400"/>
              <a:t>d</a:t>
            </a:r>
          </a:p>
        </p:txBody>
      </p:sp>
      <p:sp>
        <p:nvSpPr>
          <p:cNvPr id="19474" name="Text Box 20"/>
          <p:cNvSpPr txBox="1">
            <a:spLocks noChangeArrowheads="1"/>
          </p:cNvSpPr>
          <p:nvPr/>
        </p:nvSpPr>
        <p:spPr bwMode="auto">
          <a:xfrm>
            <a:off x="5867400" y="4648200"/>
            <a:ext cx="45720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/>
              <a:t>e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8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800"/>
              <a:t>f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fld id="{B9855AFA-DDD8-0545-B54C-1F290AA55D4C}" type="slidenum">
              <a:rPr lang="en-US" altLang="en-US" sz="1400" b="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743200" y="990600"/>
            <a:ext cx="5486400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CA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-- Interface                               …………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entity</a:t>
            </a:r>
            <a:r>
              <a:rPr lang="en-CA" sz="20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XOR_2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is </a:t>
            </a:r>
            <a:r>
              <a:rPr lang="en-CA" sz="1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………………  2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Port </a:t>
            </a:r>
            <a:r>
              <a:rPr lang="en-CA" sz="1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       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……………… .3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(A,B :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BIT;   Z :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out</a:t>
            </a:r>
            <a:r>
              <a:rPr lang="en-CA" sz="20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BIT);        …………… 4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end</a:t>
            </a:r>
            <a:r>
              <a:rPr lang="en-CA" sz="20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XOR_2;                                    ………………   5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-- Body                                 …………   …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architecture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DATA_FLOW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of</a:t>
            </a:r>
            <a:r>
              <a:rPr lang="en-CA" sz="20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CA" sz="16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OR_2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is </a:t>
            </a:r>
            <a:r>
              <a:rPr lang="en-CA" sz="1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…7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signal</a:t>
            </a:r>
            <a:r>
              <a:rPr lang="en-CA" sz="20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Sig 1, Sig 2: BIT;                            ……… 8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begin </a:t>
            </a:r>
            <a:r>
              <a:rPr lang="en-CA" sz="16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       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………………9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Sig 1 &lt;= A 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and  not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B;                    …………… ..10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Sig 2 &lt;= B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and  not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A;                     ………………11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Z    &lt;=Sig1 </a:t>
            </a: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or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Sig 2;                           ……………12</a:t>
            </a:r>
          </a:p>
          <a:p>
            <a:pPr algn="just">
              <a:spcBef>
                <a:spcPct val="50000"/>
              </a:spcBef>
              <a:defRPr/>
            </a:pPr>
            <a:r>
              <a:rPr lang="en-CA" sz="2000" i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end</a:t>
            </a:r>
            <a:r>
              <a:rPr lang="en-CA" sz="20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CA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DATA_FLOW;                             ……………13</a:t>
            </a:r>
          </a:p>
          <a:p>
            <a:pPr algn="just">
              <a:spcBef>
                <a:spcPct val="50000"/>
              </a:spcBef>
              <a:defRPr/>
            </a:pPr>
            <a:endParaRPr lang="en-CA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CA" sz="1200">
                <a:solidFill>
                  <a:schemeClr val="tx1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7620000" y="3733800"/>
            <a:ext cx="15240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chemeClr val="tx1"/>
                </a:solidFill>
              </a:rPr>
              <a:t>Signal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chemeClr val="tx1"/>
                </a:solidFill>
              </a:rPr>
              <a:t>Declaration</a:t>
            </a: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152400" y="3733800"/>
            <a:ext cx="144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</a:rPr>
              <a:t>Reserved word</a:t>
            </a:r>
          </a:p>
        </p:txBody>
      </p: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0" y="5181600"/>
            <a:ext cx="1752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</a:rPr>
              <a:t>Concurrent assignment statement</a:t>
            </a:r>
          </a:p>
        </p:txBody>
      </p:sp>
      <p:sp>
        <p:nvSpPr>
          <p:cNvPr id="27656" name="Line 13"/>
          <p:cNvSpPr>
            <a:spLocks noChangeShapeType="1"/>
          </p:cNvSpPr>
          <p:nvPr/>
        </p:nvSpPr>
        <p:spPr bwMode="auto">
          <a:xfrm flipH="1">
            <a:off x="5257800" y="4114800"/>
            <a:ext cx="2438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AutoShape 14"/>
          <p:cNvSpPr>
            <a:spLocks/>
          </p:cNvSpPr>
          <p:nvPr/>
        </p:nvSpPr>
        <p:spPr bwMode="auto">
          <a:xfrm>
            <a:off x="5105400" y="5257800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8" name="AutoShape 15"/>
          <p:cNvSpPr>
            <a:spLocks/>
          </p:cNvSpPr>
          <p:nvPr/>
        </p:nvSpPr>
        <p:spPr bwMode="auto">
          <a:xfrm>
            <a:off x="2667000" y="52578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9" name="Line 16"/>
          <p:cNvSpPr>
            <a:spLocks noChangeShapeType="1"/>
          </p:cNvSpPr>
          <p:nvPr/>
        </p:nvSpPr>
        <p:spPr bwMode="auto">
          <a:xfrm>
            <a:off x="1600200" y="5791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17"/>
          <p:cNvSpPr>
            <a:spLocks noChangeShapeType="1"/>
          </p:cNvSpPr>
          <p:nvPr/>
        </p:nvSpPr>
        <p:spPr bwMode="auto">
          <a:xfrm>
            <a:off x="1371600" y="4191000"/>
            <a:ext cx="1447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457200"/>
            <a:ext cx="2590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VHDL EXAMPLE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85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fld id="{0F2E6901-02DC-C34F-A2A4-E97F132F54FF}" type="slidenum">
              <a:rPr lang="en-US" altLang="en-US" sz="1400" b="0">
                <a:solidFill>
                  <a:schemeClr val="tx1"/>
                </a:solidFill>
              </a:rPr>
              <a:pPr eaLnBrk="1" hangingPunct="1"/>
              <a:t>17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AND Gate </a:t>
            </a:r>
            <a:r>
              <a:rPr lang="en-US" altLang="en-US" dirty="0" smtClean="0"/>
              <a:t>simulation (VHDL)</a:t>
            </a:r>
            <a:endParaRPr lang="en-US" altLang="en-US" dirty="0"/>
          </a:p>
        </p:txBody>
      </p:sp>
      <p:pic>
        <p:nvPicPr>
          <p:cNvPr id="3584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905000"/>
            <a:ext cx="3695700" cy="2647950"/>
          </a:xfrm>
          <a:noFill/>
        </p:spPr>
      </p:pic>
      <p:pic>
        <p:nvPicPr>
          <p:cNvPr id="3584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26289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76800"/>
            <a:ext cx="62865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511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fld id="{539C17F0-9892-FE46-A086-7AE5120EAB44}" type="slidenum">
              <a:rPr lang="en-US" altLang="en-US" sz="1400" b="0">
                <a:solidFill>
                  <a:schemeClr val="tx1"/>
                </a:solidFill>
              </a:rPr>
              <a:pPr eaLnBrk="1" hangingPunct="1"/>
              <a:t>18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609599" y="1066800"/>
            <a:ext cx="5759777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library</a:t>
            </a:r>
            <a:r>
              <a:rPr lang="en-US" altLang="en-US" sz="1200" dirty="0"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ieee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use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ieee.std_logic_1164.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all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entity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Full_Adder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is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	 --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generic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(TS : TIME := 0.11 ns; TC : TIME := 0.1 ns);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       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port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(X, Y,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Cin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: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in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std_logic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;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Cout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, Sum: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out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std_logic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);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end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Full_Adder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architecture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Concurrent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of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Full_Adder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is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begin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  Sum &lt;=  X </a:t>
            </a:r>
            <a:r>
              <a:rPr lang="en-US" altLang="en-US" sz="1200" i="1" u="sng" dirty="0" err="1">
                <a:latin typeface="Arial" charset="0"/>
                <a:ea typeface="Times New Roman" charset="0"/>
                <a:cs typeface="Times New Roman" charset="0"/>
              </a:rPr>
              <a:t>xor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Y </a:t>
            </a:r>
            <a:r>
              <a:rPr lang="en-US" altLang="en-US" sz="1200" i="1" u="sng" dirty="0" err="1">
                <a:latin typeface="Arial" charset="0"/>
                <a:ea typeface="Times New Roman" charset="0"/>
                <a:cs typeface="Times New Roman" charset="0"/>
              </a:rPr>
              <a:t>xor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Cin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after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0.11 ns 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 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Cout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&lt;= (X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and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Y)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or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(X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and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Cin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)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or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(Y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and</a:t>
            </a:r>
            <a:r>
              <a:rPr lang="en-US" altLang="en-US" sz="1200" dirty="0"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 err="1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Cin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) </a:t>
            </a: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after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0.11 ns;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1200" i="1" u="sng" dirty="0">
                <a:latin typeface="Arial" charset="0"/>
                <a:ea typeface="Times New Roman" charset="0"/>
                <a:cs typeface="Times New Roman" charset="0"/>
              </a:rPr>
              <a:t>end</a:t>
            </a:r>
            <a:r>
              <a:rPr lang="en-US" altLang="en-US" sz="1200" i="1" u="sng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 </a:t>
            </a:r>
            <a:r>
              <a:rPr lang="en-US" altLang="en-US" sz="1200" dirty="0">
                <a:solidFill>
                  <a:schemeClr val="tx1"/>
                </a:solidFill>
                <a:latin typeface="Arial" charset="0"/>
                <a:ea typeface="Times New Roman" charset="0"/>
                <a:cs typeface="Times New Roman" charset="0"/>
              </a:rPr>
              <a:t>Concurrent;</a:t>
            </a:r>
            <a:endParaRPr lang="en-US" altLang="en-US" sz="1200" dirty="0">
              <a:solidFill>
                <a:schemeClr val="tx1"/>
              </a:solidFill>
              <a:latin typeface="Courier New" charset="0"/>
              <a:ea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828800" y="2381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rgbClr val="FF3300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3300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789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48138"/>
            <a:ext cx="54864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381001"/>
            <a:ext cx="449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VHDL      Full Adder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09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2"/>
          <p:cNvSpPr>
            <a:spLocks noChangeArrowheads="1"/>
          </p:cNvSpPr>
          <p:nvPr/>
        </p:nvSpPr>
        <p:spPr bwMode="auto">
          <a:xfrm>
            <a:off x="1833563" y="2171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en-US" altLang="en-US"/>
          </a:p>
        </p:txBody>
      </p:sp>
      <p:pic>
        <p:nvPicPr>
          <p:cNvPr id="31747" name="Picture 10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9063"/>
            <a:ext cx="9144000" cy="419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1037"/>
          <p:cNvSpPr txBox="1">
            <a:spLocks noChangeArrowheads="1"/>
          </p:cNvSpPr>
          <p:nvPr/>
        </p:nvSpPr>
        <p:spPr bwMode="auto">
          <a:xfrm>
            <a:off x="304800" y="228600"/>
            <a:ext cx="85344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zh-CN" b="1" dirty="0">
                <a:latin typeface="Arial" charset="0"/>
                <a:ea typeface="宋体" charset="-122"/>
                <a:cs typeface="Arial" charset="0"/>
              </a:rPr>
              <a:t>Example </a:t>
            </a:r>
            <a:r>
              <a:rPr lang="en-US" altLang="zh-CN" b="1" dirty="0" smtClean="0">
                <a:latin typeface="Arial" charset="0"/>
                <a:ea typeface="宋体" charset="-122"/>
                <a:cs typeface="Arial" charset="0"/>
              </a:rPr>
              <a:t>:  </a:t>
            </a:r>
            <a:r>
              <a:rPr lang="en-US" altLang="zh-CN" b="1" smtClean="0">
                <a:latin typeface="Arial" charset="0"/>
                <a:ea typeface="宋体" charset="-122"/>
                <a:cs typeface="Arial" charset="0"/>
              </a:rPr>
              <a:t>VHDL Multiplier, Simulation Results</a:t>
            </a:r>
            <a:endParaRPr lang="en-US" altLang="zh-CN" b="1">
              <a:latin typeface="Arial" charset="0"/>
              <a:ea typeface="宋体" charset="-122"/>
              <a:cs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Multiplicand = 10001001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2</a:t>
            </a: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	=	89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16</a:t>
            </a:r>
            <a:endParaRPr lang="en-US" altLang="zh-CN" b="1" dirty="0">
              <a:latin typeface="Arial" charset="0"/>
              <a:ea typeface="宋体" charset="-122"/>
              <a:cs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Multiplier =	10101011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2</a:t>
            </a: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	=	AB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16</a:t>
            </a:r>
            <a:endParaRPr lang="en-US" altLang="zh-CN" b="1" dirty="0">
              <a:latin typeface="Arial" charset="0"/>
              <a:ea typeface="宋体" charset="-122"/>
              <a:cs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Expected Result =	101101110000011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2</a:t>
            </a:r>
            <a:r>
              <a:rPr lang="en-US" altLang="zh-CN" dirty="0">
                <a:latin typeface="Arial" charset="0"/>
                <a:ea typeface="宋体" charset="-122"/>
                <a:cs typeface="Arial" charset="0"/>
              </a:rPr>
              <a:t>	=5B83</a:t>
            </a:r>
            <a:r>
              <a:rPr lang="en-US" altLang="zh-CN" baseline="-30000" dirty="0">
                <a:latin typeface="Arial" charset="0"/>
                <a:ea typeface="宋体" charset="-122"/>
                <a:cs typeface="Arial" charset="0"/>
              </a:rPr>
              <a:t>16</a:t>
            </a:r>
            <a:endParaRPr lang="en-US" altLang="zh-CN" b="1" dirty="0">
              <a:latin typeface="Arial" charset="0"/>
              <a:ea typeface="宋体" charset="-122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altLang="en-US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7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66E3AC-B824-4C1F-896A-2E04549356A1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229D5F-A6E0-4FA9-9CEE-7298FB8A3AA4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HDL, Area of Application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Design Entry</a:t>
            </a:r>
          </a:p>
          <a:p>
            <a:pPr eaLnBrk="1" hangingPunct="1"/>
            <a:r>
              <a:rPr lang="en-CA" altLang="en-US" smtClean="0"/>
              <a:t>Logic Simulation</a:t>
            </a:r>
          </a:p>
          <a:p>
            <a:pPr eaLnBrk="1" hangingPunct="1"/>
            <a:r>
              <a:rPr lang="en-CA" altLang="en-US" smtClean="0"/>
              <a:t>Functional Verification</a:t>
            </a:r>
          </a:p>
          <a:p>
            <a:pPr eaLnBrk="1" hangingPunct="1"/>
            <a:r>
              <a:rPr lang="en-CA" altLang="en-US" smtClean="0"/>
              <a:t>Digital Circuit Synthesis</a:t>
            </a:r>
          </a:p>
          <a:p>
            <a:pPr eaLnBrk="1" hangingPunct="1"/>
            <a:r>
              <a:rPr lang="en-CA" altLang="en-US" smtClean="0"/>
              <a:t>Timing Verification</a:t>
            </a:r>
          </a:p>
          <a:p>
            <a:pPr eaLnBrk="1" hangingPunct="1"/>
            <a:r>
              <a:rPr lang="en-CA" altLang="en-US" smtClean="0"/>
              <a:t>Fault Simulation</a:t>
            </a:r>
          </a:p>
          <a:p>
            <a:pPr eaLnBrk="1" hangingPunct="1"/>
            <a:r>
              <a:rPr lang="en-CA" altLang="en-US" smtClean="0"/>
              <a:t>Documntation</a:t>
            </a:r>
          </a:p>
          <a:p>
            <a:pPr eaLnBrk="1" hangingPunct="1"/>
            <a:endParaRPr lang="en-CA" altLang="en-US" smtClean="0"/>
          </a:p>
          <a:p>
            <a:pPr eaLnBrk="1" hangingPunct="1"/>
            <a:endParaRPr lang="en-CA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14C48C-1D59-4438-B550-8E3CB5DEDCB8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02B045-10C8-45F9-B446-9173B34E4C7E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Declarations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CA" altLang="en-US" sz="2600" smtClean="0"/>
              <a:t>Language Manual describes Syntax</a:t>
            </a:r>
          </a:p>
          <a:p>
            <a:pPr eaLnBrk="1" hangingPunct="1"/>
            <a:r>
              <a:rPr lang="en-CA" altLang="en-US" sz="2600" smtClean="0"/>
              <a:t>Reserved words….around 100</a:t>
            </a:r>
          </a:p>
          <a:p>
            <a:pPr eaLnBrk="1" hangingPunct="1"/>
            <a:r>
              <a:rPr lang="en-CA" altLang="en-US" sz="2600" smtClean="0"/>
              <a:t>Reserved words are lower case:</a:t>
            </a:r>
          </a:p>
          <a:p>
            <a:pPr eaLnBrk="1" hangingPunct="1"/>
            <a:r>
              <a:rPr lang="en-CA" altLang="en-US" sz="2600" smtClean="0">
                <a:solidFill>
                  <a:srgbClr val="FF0000"/>
                </a:solidFill>
              </a:rPr>
              <a:t>module, endmodule, input, output, wire, timescale…..</a:t>
            </a:r>
          </a:p>
          <a:p>
            <a:pPr eaLnBrk="1" hangingPunct="1"/>
            <a:r>
              <a:rPr lang="en-CA" altLang="en-US" sz="2600" smtClean="0"/>
              <a:t>// is used for comments</a:t>
            </a:r>
          </a:p>
          <a:p>
            <a:pPr eaLnBrk="1" hangingPunct="1"/>
            <a:r>
              <a:rPr lang="en-CA" altLang="en-US" sz="2600" smtClean="0"/>
              <a:t>/*….*/ Is used for multi-line comments</a:t>
            </a:r>
          </a:p>
          <a:p>
            <a:pPr eaLnBrk="1" hangingPunct="1"/>
            <a:r>
              <a:rPr lang="en-CA" altLang="en-US" sz="2600" smtClean="0"/>
              <a:t>Blank spaces are ignored</a:t>
            </a:r>
          </a:p>
          <a:p>
            <a:pPr eaLnBrk="1" hangingPunct="1"/>
            <a:r>
              <a:rPr lang="en-CA" altLang="en-US" sz="2600" smtClean="0"/>
              <a:t>Blank spaces may not appear within a reserved word, identifier, an operator or a number</a:t>
            </a:r>
          </a:p>
          <a:p>
            <a:pPr eaLnBrk="1" hangingPunct="1"/>
            <a:endParaRPr lang="en-CA" altLang="en-US" sz="2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B4396F-2B91-4DD4-A253-F84DE9E33A5D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156B00-4B45-4888-9915-58402F9553A2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Declarations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mtClean="0"/>
              <a:t>Verilog is case sensitive 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b="1" smtClean="0">
                <a:solidFill>
                  <a:srgbClr val="FF0000"/>
                </a:solidFill>
              </a:rPr>
              <a:t>module</a:t>
            </a:r>
            <a:r>
              <a:rPr lang="en-CA" altLang="en-US" smtClean="0"/>
              <a:t> .. Must be closed with </a:t>
            </a:r>
            <a:r>
              <a:rPr lang="en-CA" altLang="en-US" smtClean="0">
                <a:solidFill>
                  <a:srgbClr val="FF0000"/>
                </a:solidFill>
              </a:rPr>
              <a:t>endmodule </a:t>
            </a:r>
            <a:r>
              <a:rPr lang="en-CA" altLang="en-US" smtClean="0"/>
              <a:t>and there is no “;” after</a:t>
            </a:r>
            <a:r>
              <a:rPr lang="en-CA" altLang="en-US" smtClean="0">
                <a:solidFill>
                  <a:srgbClr val="FF0000"/>
                </a:solidFill>
              </a:rPr>
              <a:t> endmodule.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Combinational Logic</a:t>
            </a:r>
            <a:r>
              <a:rPr lang="en-CA" altLang="en-US" smtClean="0">
                <a:solidFill>
                  <a:srgbClr val="FF0000"/>
                </a:solidFill>
              </a:rPr>
              <a:t> </a:t>
            </a:r>
            <a:r>
              <a:rPr lang="en-CA" altLang="en-US" smtClean="0"/>
              <a:t>can be described by: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 Boolean Equations , 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Truth Table, 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Schematic Capture</a:t>
            </a:r>
          </a:p>
          <a:p>
            <a:pPr eaLnBrk="1" hangingPunct="1">
              <a:lnSpc>
                <a:spcPct val="90000"/>
              </a:lnSpc>
            </a:pPr>
            <a:r>
              <a:rPr lang="en-CA" altLang="en-US" smtClean="0"/>
              <a:t>A digital System can be modeled in structural, algorithmic or behavioural.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63E883-0EFC-45BC-AB5B-90CA1EE20E7B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762617-8105-4EB9-9DFD-A5A0731A90FB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Identifiers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/>
              <a:t>Are case sensitive,</a:t>
            </a:r>
          </a:p>
          <a:p>
            <a:pPr eaLnBrk="1" hangingPunct="1"/>
            <a:r>
              <a:rPr lang="en-CA" altLang="en-US" dirty="0" smtClean="0"/>
              <a:t>Must </a:t>
            </a:r>
            <a:r>
              <a:rPr lang="en-CA" altLang="en-US" b="1" dirty="0" smtClean="0"/>
              <a:t>NOT</a:t>
            </a:r>
            <a:r>
              <a:rPr lang="en-CA" altLang="en-US" dirty="0" smtClean="0"/>
              <a:t> start with numeric characters</a:t>
            </a:r>
          </a:p>
          <a:p>
            <a:pPr eaLnBrk="1" hangingPunct="1"/>
            <a:r>
              <a:rPr lang="en-CA" altLang="en-US" dirty="0" smtClean="0"/>
              <a:t>They may contain the underscore “ _”</a:t>
            </a:r>
          </a:p>
          <a:p>
            <a:pPr eaLnBrk="1" hangingPunct="1"/>
            <a:r>
              <a:rPr lang="en-CA" altLang="en-US" dirty="0" smtClean="0"/>
              <a:t>Example:</a:t>
            </a:r>
          </a:p>
          <a:p>
            <a:pPr eaLnBrk="1" hangingPunct="1"/>
            <a:r>
              <a:rPr lang="en-CA" altLang="en-US" dirty="0" err="1" smtClean="0">
                <a:solidFill>
                  <a:schemeClr val="accent2"/>
                </a:solidFill>
              </a:rPr>
              <a:t>Asim</a:t>
            </a:r>
            <a:endParaRPr lang="en-CA" altLang="en-US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CA" altLang="en-US" dirty="0" err="1" smtClean="0">
                <a:solidFill>
                  <a:schemeClr val="accent2"/>
                </a:solidFill>
              </a:rPr>
              <a:t>Al_Khalili</a:t>
            </a:r>
            <a:endParaRPr lang="en-CA" altLang="en-US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CA" altLang="en-US" dirty="0" smtClean="0">
                <a:solidFill>
                  <a:schemeClr val="accent2"/>
                </a:solidFill>
              </a:rPr>
              <a:t>Al-</a:t>
            </a:r>
            <a:r>
              <a:rPr lang="en-CA" altLang="en-US" dirty="0" err="1" smtClean="0">
                <a:solidFill>
                  <a:schemeClr val="accent2"/>
                </a:solidFill>
              </a:rPr>
              <a:t>khalili</a:t>
            </a:r>
            <a:endParaRPr lang="en-CA" altLang="en-US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CA" altLang="en-US" dirty="0" smtClean="0">
                <a:solidFill>
                  <a:schemeClr val="accent2"/>
                </a:solidFill>
              </a:rPr>
              <a:t>COEN212</a:t>
            </a:r>
          </a:p>
          <a:p>
            <a:pPr eaLnBrk="1" hangingPunct="1"/>
            <a:endParaRPr lang="en-CA" altLang="en-US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2B44D7-1DA8-40FB-9AFF-7255CB31C2E9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7AC984-62EF-49CF-85FB-FA39DFD84783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Verilog Constructs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Each module starts with reserved word </a:t>
            </a:r>
            <a:r>
              <a:rPr lang="en-CA" altLang="en-US" sz="2400" b="1" smtClean="0">
                <a:solidFill>
                  <a:srgbClr val="FF0000"/>
                </a:solidFill>
              </a:rPr>
              <a:t>module</a:t>
            </a:r>
            <a:r>
              <a:rPr lang="en-CA" altLang="en-US" sz="2400" b="1" smtClean="0"/>
              <a:t> and ends with </a:t>
            </a:r>
            <a:r>
              <a:rPr lang="en-CA" altLang="en-US" sz="2400" b="1" smtClean="0">
                <a:solidFill>
                  <a:srgbClr val="FF0000"/>
                </a:solidFill>
              </a:rPr>
              <a:t>endmodule.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The port list is enclosed within parenthesis. Commas are used to separate the elements.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All statements must end with a “;”.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>
                <a:solidFill>
                  <a:srgbClr val="FF0000"/>
                </a:solidFill>
              </a:rPr>
              <a:t>input</a:t>
            </a:r>
            <a:r>
              <a:rPr lang="en-CA" altLang="en-US" sz="2400" b="1" smtClean="0"/>
              <a:t> and </a:t>
            </a:r>
            <a:r>
              <a:rPr lang="en-CA" altLang="en-US" sz="2400" b="1" smtClean="0">
                <a:solidFill>
                  <a:srgbClr val="FF0000"/>
                </a:solidFill>
              </a:rPr>
              <a:t>out </a:t>
            </a:r>
            <a:r>
              <a:rPr lang="en-CA" altLang="en-US" sz="2400" b="1" smtClean="0"/>
              <a:t>define the ports.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>
                <a:solidFill>
                  <a:srgbClr val="FF0000"/>
                </a:solidFill>
              </a:rPr>
              <a:t>wire</a:t>
            </a:r>
            <a:r>
              <a:rPr lang="en-CA" altLang="en-US" sz="2400" b="1" smtClean="0"/>
              <a:t> defines the internal connections.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Gates are defined with reserved words </a:t>
            </a:r>
            <a:r>
              <a:rPr lang="en-CA" altLang="en-US" sz="2400" b="1" smtClean="0">
                <a:solidFill>
                  <a:srgbClr val="FF0000"/>
                </a:solidFill>
              </a:rPr>
              <a:t>and, not or</a:t>
            </a:r>
            <a:r>
              <a:rPr lang="en-CA" altLang="en-US" sz="2400" b="1" smtClean="0"/>
              <a:t> …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Each gate is called by a gate instantiation. Gates names are optional but help in identifying the circuit.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400" b="1" smtClean="0"/>
              <a:t>Gate output, inputs are ordered separated with a comma and enclosed by parenthesis. </a:t>
            </a:r>
          </a:p>
          <a:p>
            <a:pPr eaLnBrk="1" hangingPunct="1">
              <a:lnSpc>
                <a:spcPct val="80000"/>
              </a:lnSpc>
            </a:pPr>
            <a:endParaRPr lang="en-CA" altLang="en-US" sz="2400" b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CA" altLang="en-US" sz="170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5615E4-A136-49C6-A2AE-595D8C66CA2F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D02BCC-0B87-40A8-BA9E-1109B1BF73A6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8229600" cy="788988"/>
          </a:xfrm>
        </p:spPr>
        <p:txBody>
          <a:bodyPr/>
          <a:lstStyle/>
          <a:p>
            <a:pPr eaLnBrk="1" hangingPunct="1"/>
            <a:r>
              <a:rPr lang="en-CA" altLang="en-US" smtClean="0"/>
              <a:t>Example </a:t>
            </a:r>
            <a:r>
              <a:rPr lang="en-CA" altLang="en-US" sz="1400" b="1" smtClean="0"/>
              <a:t>(Mano’s book 4thEdition</a:t>
            </a:r>
            <a:r>
              <a:rPr lang="en-CA" altLang="en-US" sz="1200" smtClean="0"/>
              <a:t>)</a:t>
            </a:r>
          </a:p>
        </p:txBody>
      </p:sp>
      <p:sp>
        <p:nvSpPr>
          <p:cNvPr id="11269" name="Rectangle 27"/>
          <p:cNvSpPr>
            <a:spLocks noChangeArrowheads="1"/>
          </p:cNvSpPr>
          <p:nvPr/>
        </p:nvSpPr>
        <p:spPr bwMode="auto">
          <a:xfrm>
            <a:off x="457200" y="1184275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0" name="Rectangle 35"/>
          <p:cNvSpPr>
            <a:spLocks noChangeArrowheads="1"/>
          </p:cNvSpPr>
          <p:nvPr/>
        </p:nvSpPr>
        <p:spPr bwMode="auto">
          <a:xfrm>
            <a:off x="4572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Rectangle 52"/>
          <p:cNvSpPr>
            <a:spLocks noChangeArrowheads="1"/>
          </p:cNvSpPr>
          <p:nvPr/>
        </p:nvSpPr>
        <p:spPr bwMode="auto">
          <a:xfrm>
            <a:off x="381000" y="1143000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1272" name="Group 59"/>
          <p:cNvGrpSpPr>
            <a:grpSpLocks/>
          </p:cNvGrpSpPr>
          <p:nvPr/>
        </p:nvGrpSpPr>
        <p:grpSpPr bwMode="auto">
          <a:xfrm>
            <a:off x="1981200" y="838200"/>
            <a:ext cx="6096000" cy="2057400"/>
            <a:chOff x="912" y="1296"/>
            <a:chExt cx="3408" cy="816"/>
          </a:xfrm>
        </p:grpSpPr>
        <p:grpSp>
          <p:nvGrpSpPr>
            <p:cNvPr id="11274" name="Group 58"/>
            <p:cNvGrpSpPr>
              <a:grpSpLocks/>
            </p:cNvGrpSpPr>
            <p:nvPr/>
          </p:nvGrpSpPr>
          <p:grpSpPr bwMode="auto">
            <a:xfrm>
              <a:off x="1344" y="1536"/>
              <a:ext cx="2352" cy="576"/>
              <a:chOff x="1344" y="1536"/>
              <a:chExt cx="2352" cy="576"/>
            </a:xfrm>
          </p:grpSpPr>
          <p:grpSp>
            <p:nvGrpSpPr>
              <p:cNvPr id="11277" name="Group 4"/>
              <p:cNvGrpSpPr>
                <a:grpSpLocks/>
              </p:cNvGrpSpPr>
              <p:nvPr/>
            </p:nvGrpSpPr>
            <p:grpSpPr bwMode="auto">
              <a:xfrm>
                <a:off x="1584" y="1920"/>
                <a:ext cx="672" cy="192"/>
                <a:chOff x="2784" y="2736"/>
                <a:chExt cx="672" cy="192"/>
              </a:xfrm>
            </p:grpSpPr>
            <p:sp>
              <p:nvSpPr>
                <p:cNvPr id="11308" name="Line 5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9" name="Line 6"/>
                <p:cNvSpPr>
                  <a:spLocks noChangeShapeType="1"/>
                </p:cNvSpPr>
                <p:nvPr/>
              </p:nvSpPr>
              <p:spPr bwMode="auto">
                <a:xfrm>
                  <a:off x="3120" y="2736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0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3120" y="2832"/>
                  <a:ext cx="192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1" name="Oval 8"/>
                <p:cNvSpPr>
                  <a:spLocks noChangeArrowheads="1"/>
                </p:cNvSpPr>
                <p:nvPr/>
              </p:nvSpPr>
              <p:spPr bwMode="auto">
                <a:xfrm>
                  <a:off x="3312" y="283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1312" name="Line 9"/>
                <p:cNvSpPr>
                  <a:spLocks noChangeShapeType="1"/>
                </p:cNvSpPr>
                <p:nvPr/>
              </p:nvSpPr>
              <p:spPr bwMode="auto">
                <a:xfrm>
                  <a:off x="2784" y="2832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3" name="Line 10"/>
                <p:cNvSpPr>
                  <a:spLocks noChangeShapeType="1"/>
                </p:cNvSpPr>
                <p:nvPr/>
              </p:nvSpPr>
              <p:spPr bwMode="auto">
                <a:xfrm>
                  <a:off x="3360" y="2832"/>
                  <a:ext cx="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278" name="Group 16"/>
              <p:cNvGrpSpPr>
                <a:grpSpLocks/>
              </p:cNvGrpSpPr>
              <p:nvPr/>
            </p:nvGrpSpPr>
            <p:grpSpPr bwMode="auto">
              <a:xfrm>
                <a:off x="2496" y="1536"/>
                <a:ext cx="847" cy="368"/>
                <a:chOff x="864" y="861"/>
                <a:chExt cx="847" cy="371"/>
              </a:xfrm>
            </p:grpSpPr>
            <p:sp>
              <p:nvSpPr>
                <p:cNvPr id="11305" name="Freeform 17"/>
                <p:cNvSpPr>
                  <a:spLocks/>
                </p:cNvSpPr>
                <p:nvPr/>
              </p:nvSpPr>
              <p:spPr bwMode="auto">
                <a:xfrm>
                  <a:off x="1361" y="935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6" name="Freeform 18"/>
                <p:cNvSpPr>
                  <a:spLocks/>
                </p:cNvSpPr>
                <p:nvPr/>
              </p:nvSpPr>
              <p:spPr bwMode="auto">
                <a:xfrm rot="10800000" flipH="1">
                  <a:off x="1392" y="1056"/>
                  <a:ext cx="319" cy="121"/>
                </a:xfrm>
                <a:custGeom>
                  <a:avLst/>
                  <a:gdLst>
                    <a:gd name="T0" fmla="*/ 0 w 509"/>
                    <a:gd name="T1" fmla="*/ 0 h 262"/>
                    <a:gd name="T2" fmla="*/ 29 w 509"/>
                    <a:gd name="T3" fmla="*/ 0 h 262"/>
                    <a:gd name="T4" fmla="*/ 47 w 509"/>
                    <a:gd name="T5" fmla="*/ 2 h 262"/>
                    <a:gd name="T6" fmla="*/ 59 w 509"/>
                    <a:gd name="T7" fmla="*/ 5 h 262"/>
                    <a:gd name="T8" fmla="*/ 66 w 509"/>
                    <a:gd name="T9" fmla="*/ 6 h 262"/>
                    <a:gd name="T10" fmla="*/ 70 w 509"/>
                    <a:gd name="T11" fmla="*/ 8 h 262"/>
                    <a:gd name="T12" fmla="*/ 74 w 509"/>
                    <a:gd name="T13" fmla="*/ 9 h 262"/>
                    <a:gd name="T14" fmla="*/ 78 w 509"/>
                    <a:gd name="T15" fmla="*/ 12 h 26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9"/>
                    <a:gd name="T25" fmla="*/ 0 h 262"/>
                    <a:gd name="T26" fmla="*/ 509 w 509"/>
                    <a:gd name="T27" fmla="*/ 262 h 26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9" h="262">
                      <a:moveTo>
                        <a:pt x="0" y="0"/>
                      </a:moveTo>
                      <a:cubicBezTo>
                        <a:pt x="62" y="3"/>
                        <a:pt x="125" y="2"/>
                        <a:pt x="187" y="8"/>
                      </a:cubicBezTo>
                      <a:cubicBezTo>
                        <a:pt x="223" y="12"/>
                        <a:pt x="270" y="35"/>
                        <a:pt x="307" y="45"/>
                      </a:cubicBezTo>
                      <a:cubicBezTo>
                        <a:pt x="355" y="80"/>
                        <a:pt x="322" y="57"/>
                        <a:pt x="382" y="97"/>
                      </a:cubicBezTo>
                      <a:cubicBezTo>
                        <a:pt x="397" y="107"/>
                        <a:pt x="427" y="127"/>
                        <a:pt x="427" y="127"/>
                      </a:cubicBezTo>
                      <a:cubicBezTo>
                        <a:pt x="437" y="142"/>
                        <a:pt x="447" y="157"/>
                        <a:pt x="457" y="172"/>
                      </a:cubicBezTo>
                      <a:cubicBezTo>
                        <a:pt x="464" y="182"/>
                        <a:pt x="479" y="202"/>
                        <a:pt x="479" y="202"/>
                      </a:cubicBezTo>
                      <a:cubicBezTo>
                        <a:pt x="487" y="224"/>
                        <a:pt x="499" y="241"/>
                        <a:pt x="509" y="26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7" name="Arc 19"/>
                <p:cNvSpPr>
                  <a:spLocks/>
                </p:cNvSpPr>
                <p:nvPr/>
              </p:nvSpPr>
              <p:spPr bwMode="auto">
                <a:xfrm rot="1328471">
                  <a:off x="864" y="861"/>
                  <a:ext cx="548" cy="371"/>
                </a:xfrm>
                <a:custGeom>
                  <a:avLst/>
                  <a:gdLst>
                    <a:gd name="T0" fmla="*/ 0 w 20580"/>
                    <a:gd name="T1" fmla="*/ 0 h 13921"/>
                    <a:gd name="T2" fmla="*/ 0 w 20580"/>
                    <a:gd name="T3" fmla="*/ 0 h 13921"/>
                    <a:gd name="T4" fmla="*/ 0 w 20580"/>
                    <a:gd name="T5" fmla="*/ 0 h 13921"/>
                    <a:gd name="T6" fmla="*/ 0 60000 65536"/>
                    <a:gd name="T7" fmla="*/ 0 60000 65536"/>
                    <a:gd name="T8" fmla="*/ 0 60000 65536"/>
                    <a:gd name="T9" fmla="*/ 0 w 20580"/>
                    <a:gd name="T10" fmla="*/ 0 h 13921"/>
                    <a:gd name="T11" fmla="*/ 20580 w 20580"/>
                    <a:gd name="T12" fmla="*/ 13921 h 139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580" h="13921" fill="none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</a:path>
                    <a:path w="20580" h="13921" stroke="0" extrusionOk="0">
                      <a:moveTo>
                        <a:pt x="16515" y="0"/>
                      </a:moveTo>
                      <a:cubicBezTo>
                        <a:pt x="18339" y="2164"/>
                        <a:pt x="19720" y="4665"/>
                        <a:pt x="20580" y="7361"/>
                      </a:cubicBezTo>
                      <a:lnTo>
                        <a:pt x="0" y="13921"/>
                      </a:lnTo>
                      <a:lnTo>
                        <a:pt x="16515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1279" name="Line 20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21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1" name="Line 22"/>
              <p:cNvSpPr>
                <a:spLocks noChangeShapeType="1"/>
              </p:cNvSpPr>
              <p:nvPr/>
            </p:nvSpPr>
            <p:spPr bwMode="auto">
              <a:xfrm>
                <a:off x="2160" y="1680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2" name="Line 23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3" name="Line 24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4" name="Line 25"/>
              <p:cNvSpPr>
                <a:spLocks noChangeShapeType="1"/>
              </p:cNvSpPr>
              <p:nvPr/>
            </p:nvSpPr>
            <p:spPr bwMode="auto">
              <a:xfrm>
                <a:off x="2256" y="2016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5" name="Line 26"/>
              <p:cNvSpPr>
                <a:spLocks noChangeShapeType="1"/>
              </p:cNvSpPr>
              <p:nvPr/>
            </p:nvSpPr>
            <p:spPr bwMode="auto">
              <a:xfrm>
                <a:off x="3312" y="172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6" name="Line 28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7" name="Line 29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288" name="Group 30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1301" name="AutoShape 31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1302" name="Line 32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3" name="Line 33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4" name="Line 34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289" name="Line 36"/>
              <p:cNvSpPr>
                <a:spLocks noChangeShapeType="1"/>
              </p:cNvSpPr>
              <p:nvPr/>
            </p:nvSpPr>
            <p:spPr bwMode="auto">
              <a:xfrm>
                <a:off x="1392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0" name="Line 37"/>
              <p:cNvSpPr>
                <a:spLocks noChangeShapeType="1"/>
              </p:cNvSpPr>
              <p:nvPr/>
            </p:nvSpPr>
            <p:spPr bwMode="auto">
              <a:xfrm>
                <a:off x="1392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1" name="Line 45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2" name="Line 46"/>
              <p:cNvSpPr>
                <a:spLocks noChangeShapeType="1"/>
              </p:cNvSpPr>
              <p:nvPr/>
            </p:nvSpPr>
            <p:spPr bwMode="auto">
              <a:xfrm flipV="1">
                <a:off x="2256" y="177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293" name="Group 47"/>
              <p:cNvGrpSpPr>
                <a:grpSpLocks/>
              </p:cNvGrpSpPr>
              <p:nvPr/>
            </p:nvGrpSpPr>
            <p:grpSpPr bwMode="auto">
              <a:xfrm flipH="1">
                <a:off x="1872" y="1536"/>
                <a:ext cx="144" cy="243"/>
                <a:chOff x="1056" y="912"/>
                <a:chExt cx="144" cy="243"/>
              </a:xfrm>
            </p:grpSpPr>
            <p:cxnSp>
              <p:nvCxnSpPr>
                <p:cNvPr id="11297" name="AutoShape 48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1056" y="912"/>
                  <a:ext cx="31" cy="243"/>
                </a:xfrm>
                <a:prstGeom prst="curvedConnector3">
                  <a:avLst>
                    <a:gd name="adj1" fmla="val -464514"/>
                  </a:avLst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1298" name="Line 49"/>
                <p:cNvSpPr>
                  <a:spLocks noChangeShapeType="1"/>
                </p:cNvSpPr>
                <p:nvPr/>
              </p:nvSpPr>
              <p:spPr bwMode="auto">
                <a:xfrm>
                  <a:off x="1056" y="91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9" name="Line 50"/>
                <p:cNvSpPr>
                  <a:spLocks noChangeShapeType="1"/>
                </p:cNvSpPr>
                <p:nvPr/>
              </p:nvSpPr>
              <p:spPr bwMode="auto">
                <a:xfrm>
                  <a:off x="1056" y="1152"/>
                  <a:ext cx="14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0" name="Line 51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0" cy="24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294" name="Line 53"/>
              <p:cNvSpPr>
                <a:spLocks noChangeShapeType="1"/>
              </p:cNvSpPr>
              <p:nvPr/>
            </p:nvSpPr>
            <p:spPr bwMode="auto">
              <a:xfrm>
                <a:off x="1344" y="158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5" name="Line 54"/>
              <p:cNvSpPr>
                <a:spLocks noChangeShapeType="1"/>
              </p:cNvSpPr>
              <p:nvPr/>
            </p:nvSpPr>
            <p:spPr bwMode="auto">
              <a:xfrm>
                <a:off x="1344" y="172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6" name="Line 55"/>
              <p:cNvSpPr>
                <a:spLocks noChangeShapeType="1"/>
              </p:cNvSpPr>
              <p:nvPr/>
            </p:nvSpPr>
            <p:spPr bwMode="auto">
              <a:xfrm>
                <a:off x="1344" y="201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5" name="Text Box 56"/>
            <p:cNvSpPr txBox="1">
              <a:spLocks noChangeArrowheads="1"/>
            </p:cNvSpPr>
            <p:nvPr/>
          </p:nvSpPr>
          <p:spPr bwMode="auto">
            <a:xfrm>
              <a:off x="912" y="1296"/>
              <a:ext cx="31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6" name="Text Box 57"/>
            <p:cNvSpPr txBox="1">
              <a:spLocks noChangeArrowheads="1"/>
            </p:cNvSpPr>
            <p:nvPr/>
          </p:nvSpPr>
          <p:spPr bwMode="auto">
            <a:xfrm>
              <a:off x="1152" y="1440"/>
              <a:ext cx="3168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A                                        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B                        G1            w1                      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                                                                    G3                   D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                                                                            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CA" altLang="en-US" sz="1400" b="1"/>
                <a:t>   C                      G2                                                            E                                        </a:t>
              </a:r>
            </a:p>
          </p:txBody>
        </p:sp>
      </p:grpSp>
      <p:sp>
        <p:nvSpPr>
          <p:cNvPr id="11273" name="Text Box 60"/>
          <p:cNvSpPr txBox="1">
            <a:spLocks noChangeArrowheads="1"/>
          </p:cNvSpPr>
          <p:nvPr/>
        </p:nvSpPr>
        <p:spPr bwMode="auto">
          <a:xfrm>
            <a:off x="1524000" y="2667000"/>
            <a:ext cx="655320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400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/>
              <a:t>// Verilog model circuit of above figure. IEEE 1364-1995 Syntax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module</a:t>
            </a:r>
            <a:r>
              <a:rPr lang="en-CA" altLang="en-US" sz="1600" b="1" dirty="0"/>
              <a:t>      </a:t>
            </a:r>
            <a:r>
              <a:rPr lang="en-CA" altLang="en-US" sz="1600" b="1" dirty="0" err="1"/>
              <a:t>Simple_Circuit</a:t>
            </a:r>
            <a:r>
              <a:rPr lang="en-CA" altLang="en-US" sz="1600" b="1" dirty="0"/>
              <a:t> (A,B,C,D,E);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output</a:t>
            </a:r>
            <a:r>
              <a:rPr lang="en-CA" altLang="en-US" sz="1600" b="1" dirty="0"/>
              <a:t>       D,E;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input</a:t>
            </a:r>
            <a:r>
              <a:rPr lang="en-CA" altLang="en-US" sz="1600" b="1" dirty="0"/>
              <a:t>          A,B,C;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wire</a:t>
            </a:r>
            <a:r>
              <a:rPr lang="en-CA" altLang="en-US" sz="1600" b="1" dirty="0"/>
              <a:t>             w1</a:t>
            </a:r>
            <a:r>
              <a:rPr lang="en-CA" altLang="en-US" sz="1600" b="1" dirty="0" smtClean="0"/>
              <a:t>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and</a:t>
            </a:r>
            <a:r>
              <a:rPr lang="en-CA" altLang="en-US" sz="1600" b="1" dirty="0"/>
              <a:t>             G1 (w1,A,B);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not</a:t>
            </a:r>
            <a:r>
              <a:rPr lang="en-CA" altLang="en-US" sz="1600" b="1" dirty="0"/>
              <a:t>              G2 (E,C);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or</a:t>
            </a:r>
            <a:r>
              <a:rPr lang="en-CA" altLang="en-US" sz="1600" b="1" dirty="0"/>
              <a:t>                G3 (D,w1,E);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 err="1">
                <a:solidFill>
                  <a:srgbClr val="FF0000"/>
                </a:solidFill>
              </a:rPr>
              <a:t>endmodule</a:t>
            </a:r>
            <a:endParaRPr lang="en-CA" altLang="en-US" sz="16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CA" altLang="en-US" sz="1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42E9E2E-406A-4219-AF5E-2F3F880F69BF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F042A7-8B5F-4289-8E4C-B347F0853162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Delays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CA" altLang="en-US" sz="2600" smtClean="0"/>
              <a:t>The propagation delay is specified  in terms of time units and is specified by the symbol #</a:t>
            </a:r>
          </a:p>
          <a:p>
            <a:pPr eaLnBrk="1" hangingPunct="1"/>
            <a:r>
              <a:rPr lang="en-CA" altLang="en-US" sz="2600" smtClean="0">
                <a:solidFill>
                  <a:srgbClr val="FF0000"/>
                </a:solidFill>
              </a:rPr>
              <a:t>and </a:t>
            </a:r>
            <a:r>
              <a:rPr lang="en-CA" altLang="en-US" sz="2600" smtClean="0"/>
              <a:t>   #(10) G1  (w1, A,B)</a:t>
            </a:r>
          </a:p>
          <a:p>
            <a:pPr eaLnBrk="1" hangingPunct="1"/>
            <a:r>
              <a:rPr lang="en-CA" altLang="en-US" sz="2600" smtClean="0"/>
              <a:t>The association of time unit and the time scale is made with the compiler directive</a:t>
            </a:r>
          </a:p>
          <a:p>
            <a:pPr eaLnBrk="1" hangingPunct="1"/>
            <a:r>
              <a:rPr lang="en-CA" altLang="en-US" sz="2600" smtClean="0">
                <a:solidFill>
                  <a:srgbClr val="FF0000"/>
                </a:solidFill>
              </a:rPr>
              <a:t>              ‘timescale</a:t>
            </a:r>
            <a:r>
              <a:rPr lang="en-CA" altLang="en-US" sz="2600" smtClean="0"/>
              <a:t> </a:t>
            </a:r>
          </a:p>
          <a:p>
            <a:pPr eaLnBrk="1" hangingPunct="1"/>
            <a:r>
              <a:rPr lang="en-CA" altLang="en-US" sz="2600" smtClean="0"/>
              <a:t>The directive is specified before the declaration of a module</a:t>
            </a:r>
          </a:p>
          <a:p>
            <a:pPr eaLnBrk="1" hangingPunct="1"/>
            <a:r>
              <a:rPr lang="en-CA" altLang="en-US" sz="2600" smtClean="0">
                <a:solidFill>
                  <a:srgbClr val="FF0000"/>
                </a:solidFill>
              </a:rPr>
              <a:t>‘timescale</a:t>
            </a:r>
            <a:r>
              <a:rPr lang="en-CA" altLang="en-US" sz="2600" smtClean="0"/>
              <a:t> 1 ns/100ps indicates unit of measurement for time delay  followed by the precision round off.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56AB31B-856B-4D80-B2D8-5779E8E2834E}" type="datetime1">
              <a:rPr lang="en-CA"/>
              <a:pPr>
                <a:defRPr/>
              </a:pPr>
              <a:t>09/10/2018</a:t>
            </a:fld>
            <a:endParaRPr lang="en-CA" altLang="en-US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DBE149-6E4D-4723-A5FE-49A0EDF0CAEA}" type="slidenum">
              <a:rPr lang="en-CA" altLang="en-US" sz="1200" smtClean="0"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CA" altLang="en-US" sz="1200" smtClean="0">
              <a:latin typeface="Garamond" panose="02020404030301010803" pitchFamily="18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altLang="en-US" smtClean="0"/>
              <a:t>Test Bench</a:t>
            </a:r>
          </a:p>
        </p:txBody>
      </p:sp>
      <p:grpSp>
        <p:nvGrpSpPr>
          <p:cNvPr id="13317" name="Group 27"/>
          <p:cNvGrpSpPr>
            <a:grpSpLocks/>
          </p:cNvGrpSpPr>
          <p:nvPr/>
        </p:nvGrpSpPr>
        <p:grpSpPr bwMode="auto">
          <a:xfrm>
            <a:off x="4495800" y="533400"/>
            <a:ext cx="4419600" cy="1733550"/>
            <a:chOff x="2592" y="1968"/>
            <a:chExt cx="2784" cy="1092"/>
          </a:xfrm>
        </p:grpSpPr>
        <p:sp>
          <p:nvSpPr>
            <p:cNvPr id="13319" name="Rectangle 25"/>
            <p:cNvSpPr>
              <a:spLocks noChangeArrowheads="1"/>
            </p:cNvSpPr>
            <p:nvPr/>
          </p:nvSpPr>
          <p:spPr bwMode="auto">
            <a:xfrm>
              <a:off x="2592" y="1968"/>
              <a:ext cx="2784" cy="96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q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n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q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grpSp>
          <p:nvGrpSpPr>
            <p:cNvPr id="13320" name="Group 26"/>
            <p:cNvGrpSpPr>
              <a:grpSpLocks/>
            </p:cNvGrpSpPr>
            <p:nvPr/>
          </p:nvGrpSpPr>
          <p:grpSpPr bwMode="auto">
            <a:xfrm>
              <a:off x="2688" y="2016"/>
              <a:ext cx="2688" cy="1044"/>
              <a:chOff x="2688" y="2016"/>
              <a:chExt cx="2688" cy="1044"/>
            </a:xfrm>
          </p:grpSpPr>
          <p:sp>
            <p:nvSpPr>
              <p:cNvPr id="13321" name="Text Box 10"/>
              <p:cNvSpPr txBox="1">
                <a:spLocks noChangeArrowheads="1"/>
              </p:cNvSpPr>
              <p:nvPr/>
            </p:nvSpPr>
            <p:spPr bwMode="auto">
              <a:xfrm>
                <a:off x="2880" y="2064"/>
                <a:ext cx="2400" cy="9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q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q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CA" altLang="en-US" sz="1400"/>
                  <a:t>T_Simple_Circuit</a:t>
                </a:r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CA" altLang="en-US" sz="1400"/>
                  <a:t>Test generator                             Circuit</a:t>
                </a:r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CA" altLang="en-US" sz="1400"/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CA" altLang="en-US" sz="1400"/>
                  <a:t>                                 reg                            wire</a:t>
                </a:r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CA" altLang="en-US" sz="1400"/>
                  <a:t>                           </a:t>
                </a:r>
              </a:p>
            </p:txBody>
          </p:sp>
          <p:sp>
            <p:nvSpPr>
              <p:cNvPr id="13322" name="Text Box 24"/>
              <p:cNvSpPr txBox="1">
                <a:spLocks noChangeArrowheads="1"/>
              </p:cNvSpPr>
              <p:nvPr/>
            </p:nvSpPr>
            <p:spPr bwMode="auto">
              <a:xfrm>
                <a:off x="2688" y="2016"/>
                <a:ext cx="2688" cy="10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60000"/>
                  <a:buFont typeface="Wingdings" panose="05000000000000000000" pitchFamily="2" charset="2"/>
                  <a:buChar char="q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65000"/>
                  <a:buFont typeface="Wingdings" panose="05000000000000000000" pitchFamily="2" charset="2"/>
                  <a:buChar char="n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q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CA" altLang="en-US" sz="1800"/>
              </a:p>
            </p:txBody>
          </p:sp>
          <p:grpSp>
            <p:nvGrpSpPr>
              <p:cNvPr id="13323" name="Group 23"/>
              <p:cNvGrpSpPr>
                <a:grpSpLocks/>
              </p:cNvGrpSpPr>
              <p:nvPr/>
            </p:nvGrpSpPr>
            <p:grpSpPr bwMode="auto">
              <a:xfrm>
                <a:off x="2832" y="2256"/>
                <a:ext cx="2304" cy="528"/>
                <a:chOff x="2832" y="2256"/>
                <a:chExt cx="2304" cy="528"/>
              </a:xfrm>
            </p:grpSpPr>
            <p:sp>
              <p:nvSpPr>
                <p:cNvPr id="13324" name="Line 13"/>
                <p:cNvSpPr>
                  <a:spLocks noChangeShapeType="1"/>
                </p:cNvSpPr>
                <p:nvPr/>
              </p:nvSpPr>
              <p:spPr bwMode="auto">
                <a:xfrm>
                  <a:off x="3600" y="2352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5" name="Line 14"/>
                <p:cNvSpPr>
                  <a:spLocks noChangeShapeType="1"/>
                </p:cNvSpPr>
                <p:nvPr/>
              </p:nvSpPr>
              <p:spPr bwMode="auto">
                <a:xfrm>
                  <a:off x="3600" y="2448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6" name="Line 15"/>
                <p:cNvSpPr>
                  <a:spLocks noChangeShapeType="1"/>
                </p:cNvSpPr>
                <p:nvPr/>
              </p:nvSpPr>
              <p:spPr bwMode="auto">
                <a:xfrm>
                  <a:off x="3600" y="2544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7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3696" y="2592"/>
                  <a:ext cx="192" cy="19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8" name="Line 18"/>
                <p:cNvSpPr>
                  <a:spLocks noChangeShapeType="1"/>
                </p:cNvSpPr>
                <p:nvPr/>
              </p:nvSpPr>
              <p:spPr bwMode="auto">
                <a:xfrm>
                  <a:off x="4992" y="2400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29" name="Line 19"/>
                <p:cNvSpPr>
                  <a:spLocks noChangeShapeType="1"/>
                </p:cNvSpPr>
                <p:nvPr/>
              </p:nvSpPr>
              <p:spPr bwMode="auto">
                <a:xfrm>
                  <a:off x="4992" y="2496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0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5088" y="2592"/>
                  <a:ext cx="48" cy="19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1" name="Rectangle 11"/>
                <p:cNvSpPr>
                  <a:spLocks noChangeArrowheads="1"/>
                </p:cNvSpPr>
                <p:nvPr/>
              </p:nvSpPr>
              <p:spPr bwMode="auto">
                <a:xfrm>
                  <a:off x="2832" y="2256"/>
                  <a:ext cx="768" cy="38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3332" name="Rectangle 12"/>
                <p:cNvSpPr>
                  <a:spLocks noChangeArrowheads="1"/>
                </p:cNvSpPr>
                <p:nvPr/>
              </p:nvSpPr>
              <p:spPr bwMode="auto">
                <a:xfrm>
                  <a:off x="4320" y="2256"/>
                  <a:ext cx="672" cy="38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333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368" y="2352"/>
                  <a:ext cx="624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CA" altLang="en-US" sz="1400"/>
                    <a:t>Circuit</a:t>
                  </a:r>
                </a:p>
              </p:txBody>
            </p:sp>
            <p:sp>
              <p:nvSpPr>
                <p:cNvPr id="1333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880" y="2352"/>
                  <a:ext cx="672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3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60000"/>
                    <a:buFont typeface="Wingdings" panose="05000000000000000000" pitchFamily="2" charset="2"/>
                    <a:buChar char="q"/>
                    <a:defRPr sz="2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1"/>
                    </a:buClr>
                    <a:buSzPct val="65000"/>
                    <a:buFont typeface="Wingdings" panose="05000000000000000000" pitchFamily="2" charset="2"/>
                    <a:buChar char="n"/>
                    <a:defRPr sz="2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q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CA" altLang="en-US" sz="1400"/>
                    <a:t>Stimulator</a:t>
                  </a:r>
                </a:p>
              </p:txBody>
            </p:sp>
          </p:grpSp>
        </p:grpSp>
      </p:grpSp>
      <p:sp>
        <p:nvSpPr>
          <p:cNvPr id="13318" name="Text Box 28"/>
          <p:cNvSpPr txBox="1">
            <a:spLocks noChangeArrowheads="1"/>
          </p:cNvSpPr>
          <p:nvPr/>
        </p:nvSpPr>
        <p:spPr bwMode="auto">
          <a:xfrm>
            <a:off x="533400" y="1981200"/>
            <a:ext cx="81534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/>
              <a:t>// Test bench for </a:t>
            </a:r>
            <a:r>
              <a:rPr lang="en-CA" altLang="en-US" sz="1600" b="1" dirty="0" err="1"/>
              <a:t>Simple_Circuit__delay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module</a:t>
            </a:r>
            <a:r>
              <a:rPr lang="en-CA" altLang="en-US" sz="1600" b="1" dirty="0"/>
              <a:t> </a:t>
            </a:r>
            <a:r>
              <a:rPr lang="en-CA" altLang="en-US" sz="1600" b="1" dirty="0" err="1"/>
              <a:t>t_Simple_Circuit_delay</a:t>
            </a:r>
            <a:r>
              <a:rPr lang="en-CA" altLang="en-US" sz="1600" b="1" dirty="0"/>
              <a:t>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wire </a:t>
            </a:r>
            <a:r>
              <a:rPr lang="en-CA" altLang="en-US" sz="1600" b="1" dirty="0"/>
              <a:t>    D,E</a:t>
            </a:r>
            <a:r>
              <a:rPr lang="en-CA" altLang="en-US" sz="1600" b="1" dirty="0" smtClean="0"/>
              <a:t>;         // circuit output of the circuit to be </a:t>
            </a:r>
            <a:r>
              <a:rPr lang="en-CA" altLang="en-US" sz="1600" b="1" dirty="0" err="1" smtClean="0"/>
              <a:t>tsted</a:t>
            </a:r>
            <a:r>
              <a:rPr lang="en-CA" altLang="en-US" sz="1600" b="1" dirty="0" smtClean="0"/>
              <a:t> within the test bench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 err="1">
                <a:solidFill>
                  <a:srgbClr val="FF0000"/>
                </a:solidFill>
              </a:rPr>
              <a:t>reg</a:t>
            </a:r>
            <a:r>
              <a:rPr lang="en-CA" altLang="en-US" sz="1600" b="1" dirty="0"/>
              <a:t>     A,B,C</a:t>
            </a:r>
            <a:r>
              <a:rPr lang="en-CA" altLang="en-US" sz="1600" b="1" dirty="0" smtClean="0"/>
              <a:t>;       // output from stimulator  and input to the circuit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 err="1"/>
              <a:t>Simple_Circuit_delay</a:t>
            </a:r>
            <a:r>
              <a:rPr lang="en-CA" altLang="en-US" sz="1600" b="1" dirty="0"/>
              <a:t> M1 (A,B,C,D,E);  //</a:t>
            </a:r>
            <a:r>
              <a:rPr lang="en-CA" altLang="en-US" sz="1600" b="1" dirty="0">
                <a:solidFill>
                  <a:schemeClr val="accent2"/>
                </a:solidFill>
              </a:rPr>
              <a:t>instantiation of M1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 smtClean="0">
                <a:solidFill>
                  <a:srgbClr val="FF0000"/>
                </a:solidFill>
              </a:rPr>
              <a:t>Initial                  </a:t>
            </a:r>
            <a:r>
              <a:rPr lang="en-CA" altLang="en-US" sz="1600" b="1" dirty="0" smtClean="0"/>
              <a:t>// statement to describe the testing waveform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    begin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/>
              <a:t>    </a:t>
            </a:r>
            <a:r>
              <a:rPr lang="en-CA" altLang="en-US" sz="1600" b="1" dirty="0" smtClean="0"/>
              <a:t>A</a:t>
            </a:r>
            <a:r>
              <a:rPr lang="en-CA" altLang="en-US" sz="1600" b="1" dirty="0"/>
              <a:t>= 1’b0; B=1’b0; C=1’b0</a:t>
            </a:r>
            <a:r>
              <a:rPr lang="en-CA" altLang="en-US" sz="1600" b="1" dirty="0" smtClean="0"/>
              <a:t>;  // one binary digit with a value of 0 for A,B and C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/>
              <a:t>     #100 A=1’b1; B=1’b1; C=1”b1</a:t>
            </a:r>
            <a:r>
              <a:rPr lang="en-CA" altLang="en-US" sz="1600" b="1" dirty="0" smtClean="0"/>
              <a:t>;   // after 100 ns inputs are changed to ABC 111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    end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>
                <a:solidFill>
                  <a:srgbClr val="FF0000"/>
                </a:solidFill>
              </a:rPr>
              <a:t>Initial </a:t>
            </a:r>
            <a:r>
              <a:rPr lang="en-CA" altLang="en-US" sz="1600" b="1" dirty="0"/>
              <a:t>#200 $</a:t>
            </a:r>
            <a:r>
              <a:rPr lang="en-CA" altLang="en-US" sz="1600" b="1" dirty="0">
                <a:solidFill>
                  <a:srgbClr val="FF0000"/>
                </a:solidFill>
              </a:rPr>
              <a:t>finish</a:t>
            </a:r>
            <a:r>
              <a:rPr lang="en-CA" altLang="en-US" sz="1600" b="1" dirty="0" smtClean="0">
                <a:solidFill>
                  <a:srgbClr val="FF0000"/>
                </a:solidFill>
              </a:rPr>
              <a:t>;  </a:t>
            </a:r>
            <a:r>
              <a:rPr lang="en-CA" altLang="en-US" sz="1600" b="1" dirty="0" smtClean="0"/>
              <a:t>// end of the test application, </a:t>
            </a:r>
            <a:r>
              <a:rPr lang="en-CA" altLang="en-US" sz="1600" b="1" dirty="0" err="1" smtClean="0"/>
              <a:t>ie</a:t>
            </a:r>
            <a:r>
              <a:rPr lang="en-CA" altLang="en-US" sz="1600" b="1" dirty="0" smtClean="0"/>
              <a:t>. entire test simulation time</a:t>
            </a:r>
            <a:endParaRPr lang="en-CA" altLang="en-US" sz="1600" b="1" dirty="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CA" altLang="en-US" sz="1600" b="1" dirty="0" err="1">
                <a:solidFill>
                  <a:srgbClr val="FF0000"/>
                </a:solidFill>
              </a:rPr>
              <a:t>endmodule</a:t>
            </a:r>
            <a:endParaRPr lang="en-CA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9402</TotalTime>
  <Words>1215</Words>
  <Application>Microsoft Office PowerPoint</Application>
  <PresentationFormat>On-screen Show (4:3)</PresentationFormat>
  <Paragraphs>327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宋体</vt:lpstr>
      <vt:lpstr>Arial</vt:lpstr>
      <vt:lpstr>Courier New</vt:lpstr>
      <vt:lpstr>Garamond</vt:lpstr>
      <vt:lpstr>Times New Roman</vt:lpstr>
      <vt:lpstr>Wingdings</vt:lpstr>
      <vt:lpstr>Edge</vt:lpstr>
      <vt:lpstr>Hardware Descriptive Languages these notes are taken from Mano’s book</vt:lpstr>
      <vt:lpstr>HDL, Area of Application</vt:lpstr>
      <vt:lpstr>Declarations</vt:lpstr>
      <vt:lpstr>Declarations</vt:lpstr>
      <vt:lpstr>Identifiers</vt:lpstr>
      <vt:lpstr>Verilog Constructs</vt:lpstr>
      <vt:lpstr>Example (Mano’s book 4thEdition)</vt:lpstr>
      <vt:lpstr>Delays</vt:lpstr>
      <vt:lpstr>Test Bench</vt:lpstr>
      <vt:lpstr>Example  (Mano’s book 4thEdition)</vt:lpstr>
      <vt:lpstr>Example (Mano’s book 4thEdition)</vt:lpstr>
      <vt:lpstr>Boolean Expressions</vt:lpstr>
      <vt:lpstr>User Defined Primitives</vt:lpstr>
      <vt:lpstr>User Defined Primitives</vt:lpstr>
      <vt:lpstr>Calling of UDP</vt:lpstr>
      <vt:lpstr>PowerPoint Presentation</vt:lpstr>
      <vt:lpstr>AND Gate simulation (VHDL)</vt:lpstr>
      <vt:lpstr>PowerPoint Presentation</vt:lpstr>
      <vt:lpstr>PowerPoint Presentation</vt:lpstr>
    </vt:vector>
  </TitlesOfParts>
  <Company>CONCORDIA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Descriptive Languages</dc:title>
  <dc:creator>ENCS</dc:creator>
  <cp:lastModifiedBy>Asim J. Al-Khalili</cp:lastModifiedBy>
  <cp:revision>56</cp:revision>
  <cp:lastPrinted>2017-10-04T16:52:37Z</cp:lastPrinted>
  <dcterms:created xsi:type="dcterms:W3CDTF">2008-10-01T14:05:39Z</dcterms:created>
  <dcterms:modified xsi:type="dcterms:W3CDTF">2018-10-09T15:24:21Z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