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1"/>
  </p:sldMasterIdLst>
  <p:notesMasterIdLst>
    <p:notesMasterId r:id="rId39"/>
  </p:notesMasterIdLst>
  <p:handoutMasterIdLst>
    <p:handoutMasterId r:id="rId40"/>
  </p:handoutMasterIdLst>
  <p:sldIdLst>
    <p:sldId id="256" r:id="rId2"/>
    <p:sldId id="331" r:id="rId3"/>
    <p:sldId id="259" r:id="rId4"/>
    <p:sldId id="291" r:id="rId5"/>
    <p:sldId id="299" r:id="rId6"/>
    <p:sldId id="300" r:id="rId7"/>
    <p:sldId id="292" r:id="rId8"/>
    <p:sldId id="295" r:id="rId9"/>
    <p:sldId id="289" r:id="rId10"/>
    <p:sldId id="315" r:id="rId11"/>
    <p:sldId id="305" r:id="rId12"/>
    <p:sldId id="319" r:id="rId13"/>
    <p:sldId id="310" r:id="rId14"/>
    <p:sldId id="314" r:id="rId15"/>
    <p:sldId id="318" r:id="rId16"/>
    <p:sldId id="267" r:id="rId17"/>
    <p:sldId id="270" r:id="rId18"/>
    <p:sldId id="302" r:id="rId19"/>
    <p:sldId id="320" r:id="rId20"/>
    <p:sldId id="322" r:id="rId21"/>
    <p:sldId id="323" r:id="rId22"/>
    <p:sldId id="317" r:id="rId23"/>
    <p:sldId id="337" r:id="rId24"/>
    <p:sldId id="335" r:id="rId25"/>
    <p:sldId id="336" r:id="rId26"/>
    <p:sldId id="286" r:id="rId27"/>
    <p:sldId id="278" r:id="rId28"/>
    <p:sldId id="328" r:id="rId29"/>
    <p:sldId id="329" r:id="rId30"/>
    <p:sldId id="279" r:id="rId31"/>
    <p:sldId id="334" r:id="rId32"/>
    <p:sldId id="280" r:id="rId33"/>
    <p:sldId id="281" r:id="rId34"/>
    <p:sldId id="282" r:id="rId35"/>
    <p:sldId id="327" r:id="rId36"/>
    <p:sldId id="284" r:id="rId37"/>
    <p:sldId id="285" r:id="rId38"/>
  </p:sldIdLst>
  <p:sldSz cx="9144000" cy="6858000" type="screen4x3"/>
  <p:notesSz cx="6769100" cy="9906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Tahom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Tahom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Tahom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Tahoma" pitchFamily="34" charset="0"/>
        <a:ea typeface="新細明體" pitchFamily="18" charset="-120"/>
        <a:cs typeface="+mn-cs"/>
      </a:defRPr>
    </a:lvl5pPr>
    <a:lvl6pPr marL="2286000" algn="l" defTabSz="914400" rtl="0" eaLnBrk="1" latinLnBrk="0" hangingPunct="1">
      <a:defRPr kern="1200">
        <a:solidFill>
          <a:schemeClr val="tx1"/>
        </a:solidFill>
        <a:latin typeface="Tahoma" pitchFamily="34" charset="0"/>
        <a:ea typeface="新細明體" pitchFamily="18" charset="-120"/>
        <a:cs typeface="+mn-cs"/>
      </a:defRPr>
    </a:lvl6pPr>
    <a:lvl7pPr marL="2743200" algn="l" defTabSz="914400" rtl="0" eaLnBrk="1" latinLnBrk="0" hangingPunct="1">
      <a:defRPr kern="1200">
        <a:solidFill>
          <a:schemeClr val="tx1"/>
        </a:solidFill>
        <a:latin typeface="Tahoma" pitchFamily="34" charset="0"/>
        <a:ea typeface="新細明體" pitchFamily="18" charset="-120"/>
        <a:cs typeface="+mn-cs"/>
      </a:defRPr>
    </a:lvl7pPr>
    <a:lvl8pPr marL="3200400" algn="l" defTabSz="914400" rtl="0" eaLnBrk="1" latinLnBrk="0" hangingPunct="1">
      <a:defRPr kern="1200">
        <a:solidFill>
          <a:schemeClr val="tx1"/>
        </a:solidFill>
        <a:latin typeface="Tahoma" pitchFamily="34" charset="0"/>
        <a:ea typeface="新細明體" pitchFamily="18" charset="-120"/>
        <a:cs typeface="+mn-cs"/>
      </a:defRPr>
    </a:lvl8pPr>
    <a:lvl9pPr marL="3657600" algn="l" defTabSz="914400" rtl="0" eaLnBrk="1" latinLnBrk="0" hangingPunct="1">
      <a:defRPr kern="1200">
        <a:solidFill>
          <a:schemeClr val="tx1"/>
        </a:solidFill>
        <a:latin typeface="Tahom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CCFF"/>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82364" autoAdjust="0"/>
  </p:normalViewPr>
  <p:slideViewPr>
    <p:cSldViewPr>
      <p:cViewPr varScale="1">
        <p:scale>
          <a:sx n="109" d="100"/>
          <a:sy n="109"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t" anchorCtr="0" compatLnSpc="1">
            <a:prstTxWarp prst="textNoShape">
              <a:avLst/>
            </a:prstTxWarp>
          </a:bodyPr>
          <a:lstStyle>
            <a:lvl1pPr defTabSz="952500" eaLnBrk="1" hangingPunct="1">
              <a:defRPr kumimoji="1" sz="1300">
                <a:latin typeface="Times New Roman" pitchFamily="18" charset="0"/>
              </a:defRPr>
            </a:lvl1pPr>
          </a:lstStyle>
          <a:p>
            <a:pPr>
              <a:defRPr/>
            </a:pPr>
            <a:endParaRPr lang="en-US" altLang="zh-TW"/>
          </a:p>
        </p:txBody>
      </p:sp>
      <p:sp>
        <p:nvSpPr>
          <p:cNvPr id="12291" name="Rectangle 3"/>
          <p:cNvSpPr>
            <a:spLocks noGrp="1" noChangeArrowheads="1"/>
          </p:cNvSpPr>
          <p:nvPr>
            <p:ph type="dt" sz="quarter" idx="1"/>
          </p:nvPr>
        </p:nvSpPr>
        <p:spPr bwMode="auto">
          <a:xfrm>
            <a:off x="3835400"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t" anchorCtr="0" compatLnSpc="1">
            <a:prstTxWarp prst="textNoShape">
              <a:avLst/>
            </a:prstTxWarp>
          </a:bodyPr>
          <a:lstStyle>
            <a:lvl1pPr algn="r" defTabSz="952500" eaLnBrk="1" hangingPunct="1">
              <a:defRPr kumimoji="1" sz="1300">
                <a:latin typeface="Times New Roman" pitchFamily="18" charset="0"/>
              </a:defRPr>
            </a:lvl1pPr>
          </a:lstStyle>
          <a:p>
            <a:pPr>
              <a:defRPr/>
            </a:pPr>
            <a:endParaRPr lang="en-US" altLang="zh-TW"/>
          </a:p>
        </p:txBody>
      </p:sp>
      <p:sp>
        <p:nvSpPr>
          <p:cNvPr id="12292" name="Rectangle 4"/>
          <p:cNvSpPr>
            <a:spLocks noGrp="1" noChangeArrowheads="1"/>
          </p:cNvSpPr>
          <p:nvPr>
            <p:ph type="ftr" sz="quarter" idx="2"/>
          </p:nvPr>
        </p:nvSpPr>
        <p:spPr bwMode="auto">
          <a:xfrm>
            <a:off x="0" y="941070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b" anchorCtr="0" compatLnSpc="1">
            <a:prstTxWarp prst="textNoShape">
              <a:avLst/>
            </a:prstTxWarp>
          </a:bodyPr>
          <a:lstStyle>
            <a:lvl1pPr defTabSz="952500" eaLnBrk="1" hangingPunct="1">
              <a:defRPr kumimoji="1" sz="1300">
                <a:latin typeface="Times New Roman" pitchFamily="18" charset="0"/>
              </a:defRPr>
            </a:lvl1pPr>
          </a:lstStyle>
          <a:p>
            <a:pPr>
              <a:defRPr/>
            </a:pPr>
            <a:endParaRPr lang="en-US" altLang="zh-TW"/>
          </a:p>
        </p:txBody>
      </p:sp>
      <p:sp>
        <p:nvSpPr>
          <p:cNvPr id="12293" name="Rectangle 5"/>
          <p:cNvSpPr>
            <a:spLocks noGrp="1" noChangeArrowheads="1"/>
          </p:cNvSpPr>
          <p:nvPr>
            <p:ph type="sldNum" sz="quarter" idx="3"/>
          </p:nvPr>
        </p:nvSpPr>
        <p:spPr bwMode="auto">
          <a:xfrm>
            <a:off x="3835400" y="941070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b" anchorCtr="0" compatLnSpc="1">
            <a:prstTxWarp prst="textNoShape">
              <a:avLst/>
            </a:prstTxWarp>
          </a:bodyPr>
          <a:lstStyle>
            <a:lvl1pPr algn="r" defTabSz="952500" eaLnBrk="1" hangingPunct="1">
              <a:defRPr kumimoji="1" sz="1300">
                <a:latin typeface="Times New Roman" pitchFamily="18" charset="0"/>
              </a:defRPr>
            </a:lvl1pPr>
          </a:lstStyle>
          <a:p>
            <a:pPr>
              <a:defRPr/>
            </a:pPr>
            <a:fld id="{7FB2FDA3-B004-45FE-BFD0-E1976A90E247}" type="slidenum">
              <a:rPr lang="zh-TW" altLang="en-US"/>
              <a:pPr>
                <a:defRPr/>
              </a:pPr>
              <a:t>‹#›</a:t>
            </a:fld>
            <a:endParaRPr lang="en-US" altLang="zh-TW"/>
          </a:p>
        </p:txBody>
      </p:sp>
    </p:spTree>
    <p:extLst>
      <p:ext uri="{BB962C8B-B14F-4D97-AF65-F5344CB8AC3E}">
        <p14:creationId xmlns:p14="http://schemas.microsoft.com/office/powerpoint/2010/main" val="147891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t" anchorCtr="0" compatLnSpc="1">
            <a:prstTxWarp prst="textNoShape">
              <a:avLst/>
            </a:prstTxWarp>
          </a:bodyPr>
          <a:lstStyle>
            <a:lvl1pPr defTabSz="952500" eaLnBrk="1" hangingPunct="1">
              <a:defRPr kumimoji="1" sz="1300">
                <a:latin typeface="Times New Roman" pitchFamily="18" charset="0"/>
              </a:defRPr>
            </a:lvl1pPr>
          </a:lstStyle>
          <a:p>
            <a:pPr>
              <a:defRPr/>
            </a:pPr>
            <a:endParaRPr lang="en-US" altLang="zh-TW"/>
          </a:p>
        </p:txBody>
      </p:sp>
      <p:sp>
        <p:nvSpPr>
          <p:cNvPr id="23555" name="Rectangle 3"/>
          <p:cNvSpPr>
            <a:spLocks noGrp="1" noChangeArrowheads="1"/>
          </p:cNvSpPr>
          <p:nvPr>
            <p:ph type="dt" idx="1"/>
          </p:nvPr>
        </p:nvSpPr>
        <p:spPr bwMode="auto">
          <a:xfrm>
            <a:off x="3835400"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t" anchorCtr="0" compatLnSpc="1">
            <a:prstTxWarp prst="textNoShape">
              <a:avLst/>
            </a:prstTxWarp>
          </a:bodyPr>
          <a:lstStyle>
            <a:lvl1pPr algn="r" defTabSz="952500" eaLnBrk="1" hangingPunct="1">
              <a:defRPr kumimoji="1" sz="1300">
                <a:latin typeface="Times New Roman" pitchFamily="18" charset="0"/>
              </a:defRPr>
            </a:lvl1pPr>
          </a:lstStyle>
          <a:p>
            <a:pPr>
              <a:defRPr/>
            </a:pPr>
            <a:endParaRPr lang="en-US" altLang="zh-TW"/>
          </a:p>
        </p:txBody>
      </p:sp>
      <p:sp>
        <p:nvSpPr>
          <p:cNvPr id="45060" name="Rectangle 4"/>
          <p:cNvSpPr>
            <a:spLocks noGrp="1" noRot="1" noChangeAspect="1" noChangeArrowheads="1" noTextEdit="1"/>
          </p:cNvSpPr>
          <p:nvPr>
            <p:ph type="sldImg" idx="2"/>
          </p:nvPr>
        </p:nvSpPr>
        <p:spPr bwMode="auto">
          <a:xfrm>
            <a:off x="9080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03288" y="4705350"/>
            <a:ext cx="49625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3558" name="Rectangle 6"/>
          <p:cNvSpPr>
            <a:spLocks noGrp="1" noChangeArrowheads="1"/>
          </p:cNvSpPr>
          <p:nvPr>
            <p:ph type="ftr" sz="quarter" idx="4"/>
          </p:nvPr>
        </p:nvSpPr>
        <p:spPr bwMode="auto">
          <a:xfrm>
            <a:off x="0" y="941070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b" anchorCtr="0" compatLnSpc="1">
            <a:prstTxWarp prst="textNoShape">
              <a:avLst/>
            </a:prstTxWarp>
          </a:bodyPr>
          <a:lstStyle>
            <a:lvl1pPr defTabSz="952500" eaLnBrk="1" hangingPunct="1">
              <a:defRPr kumimoji="1" sz="1300">
                <a:latin typeface="Times New Roman" pitchFamily="18" charset="0"/>
              </a:defRPr>
            </a:lvl1pPr>
          </a:lstStyle>
          <a:p>
            <a:pPr>
              <a:defRPr/>
            </a:pPr>
            <a:endParaRPr lang="en-US" altLang="zh-TW"/>
          </a:p>
        </p:txBody>
      </p:sp>
      <p:sp>
        <p:nvSpPr>
          <p:cNvPr id="23559" name="Rectangle 7"/>
          <p:cNvSpPr>
            <a:spLocks noGrp="1" noChangeArrowheads="1"/>
          </p:cNvSpPr>
          <p:nvPr>
            <p:ph type="sldNum" sz="quarter" idx="5"/>
          </p:nvPr>
        </p:nvSpPr>
        <p:spPr bwMode="auto">
          <a:xfrm>
            <a:off x="3835400" y="941070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9" tIns="47640" rIns="95279" bIns="47640" numCol="1" anchor="b" anchorCtr="0" compatLnSpc="1">
            <a:prstTxWarp prst="textNoShape">
              <a:avLst/>
            </a:prstTxWarp>
          </a:bodyPr>
          <a:lstStyle>
            <a:lvl1pPr algn="r" defTabSz="952500" eaLnBrk="1" hangingPunct="1">
              <a:defRPr kumimoji="1" sz="1300">
                <a:latin typeface="Times New Roman" pitchFamily="18" charset="0"/>
              </a:defRPr>
            </a:lvl1pPr>
          </a:lstStyle>
          <a:p>
            <a:pPr>
              <a:defRPr/>
            </a:pPr>
            <a:fld id="{851C98C1-3E18-4755-BAF9-0E331883CABF}" type="slidenum">
              <a:rPr lang="zh-TW" altLang="en-US"/>
              <a:pPr>
                <a:defRPr/>
              </a:pPr>
              <a:t>‹#›</a:t>
            </a:fld>
            <a:endParaRPr lang="en-US" altLang="zh-TW"/>
          </a:p>
        </p:txBody>
      </p:sp>
    </p:spTree>
    <p:extLst>
      <p:ext uri="{BB962C8B-B14F-4D97-AF65-F5344CB8AC3E}">
        <p14:creationId xmlns:p14="http://schemas.microsoft.com/office/powerpoint/2010/main" val="2981838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smtClean="0"/>
              <a:t>In this course you will learn a language that can be used to develop hardware.</a:t>
            </a:r>
          </a:p>
          <a:p>
            <a:r>
              <a:rPr lang="en-US" altLang="en-US" smtClean="0"/>
              <a:t>There are two most popular languages used in the industry, VHDL and Verilog. They are similar  so if you know VHDL you can pick up Verilog easily.</a:t>
            </a:r>
          </a:p>
          <a:p>
            <a:endParaRPr lang="en-US" altLang="en-US" smtClean="0"/>
          </a:p>
          <a:p>
            <a:r>
              <a:rPr lang="en-US" altLang="en-US" smtClean="0"/>
              <a:t>VHDl is a powerful language, it can be used to develop CPU or embedded system devices.</a:t>
            </a:r>
          </a:p>
          <a:p>
            <a:endParaRPr lang="en-US" altLang="en-US" smtClean="0"/>
          </a:p>
          <a:p>
            <a:r>
              <a:rPr lang="en-US" altLang="en-US" smtClean="0"/>
              <a:t>Furthermore it can be used to model hardware, that is, finding out the time delay of certain signals.</a:t>
            </a:r>
          </a:p>
        </p:txBody>
      </p:sp>
      <p:sp>
        <p:nvSpPr>
          <p:cNvPr id="46084" name="Slide Number Placeholder 3"/>
          <p:cNvSpPr>
            <a:spLocks noGrp="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62A66121-5D5D-4B17-A74B-433C9D94FE9A}" type="slidenum">
              <a:rPr lang="zh-TW" altLang="en-US" smtClean="0">
                <a:latin typeface="Times New Roman" pitchFamily="18" charset="0"/>
              </a:rPr>
              <a:pPr/>
              <a:t>2</a:t>
            </a:fld>
            <a:endParaRPr lang="en-US" altLang="zh-TW"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mtClean="0"/>
              <a:t>VHDL has been used in the industry for companies to design hardware chips.</a:t>
            </a:r>
          </a:p>
          <a:p>
            <a:r>
              <a:rPr lang="en-US" altLang="en-US" smtClean="0"/>
              <a:t>For example if a company wants to make a new LED TV, a new TV panel hardware is required, designing a new logic circuit is not easy, and it cannot be done by drawing schematics because too many gates are required. The system development work becomes easier if it is designed using a language to describe the hardware.</a:t>
            </a:r>
          </a:p>
        </p:txBody>
      </p:sp>
      <p:sp>
        <p:nvSpPr>
          <p:cNvPr id="47108" name="Slide Number Placeholder 3"/>
          <p:cNvSpPr>
            <a:spLocks noGrp="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2C98000B-CBDA-484A-B393-17EF182BF507}" type="slidenum">
              <a:rPr lang="zh-TW" altLang="en-US" smtClean="0">
                <a:latin typeface="Times New Roman" pitchFamily="18" charset="0"/>
              </a:rPr>
              <a:pPr/>
              <a:t>4</a:t>
            </a:fld>
            <a:endParaRPr lang="en-US" altLang="zh-TW"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smtClean="0"/>
              <a:t>There are design examples on the web including digital MP3 player, robot control systems, digital camera prototypes etc. More advanced examples are , image processing hardware, super-computer design etc. </a:t>
            </a:r>
          </a:p>
        </p:txBody>
      </p:sp>
      <p:sp>
        <p:nvSpPr>
          <p:cNvPr id="48132" name="Slide Number Placeholder 3"/>
          <p:cNvSpPr>
            <a:spLocks noGrp="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C6CDEE49-4146-4DF9-A102-D3F13E5C6071}" type="slidenum">
              <a:rPr lang="zh-TW" altLang="en-US" smtClean="0">
                <a:latin typeface="Times New Roman" pitchFamily="18" charset="0"/>
              </a:rPr>
              <a:pPr/>
              <a:t>5</a:t>
            </a:fld>
            <a:endParaRPr lang="en-US" altLang="zh-TW"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p>
        </p:txBody>
      </p:sp>
      <p:sp>
        <p:nvSpPr>
          <p:cNvPr id="49156" name="Slide Number Placeholder 3"/>
          <p:cNvSpPr>
            <a:spLocks noGrp="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C72DC4D8-45E4-4264-A38F-4584B368C335}" type="slidenum">
              <a:rPr lang="zh-TW" altLang="en-US" smtClean="0">
                <a:latin typeface="Times New Roman" pitchFamily="18" charset="0"/>
              </a:rPr>
              <a:pPr/>
              <a:t>6</a:t>
            </a:fld>
            <a:endParaRPr lang="en-US" altLang="zh-TW"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p>
        </p:txBody>
      </p:sp>
      <p:sp>
        <p:nvSpPr>
          <p:cNvPr id="50180" name="Slide Number Placeholder 3"/>
          <p:cNvSpPr>
            <a:spLocks noGrp="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103C1C58-0E8B-4A2B-B819-F13465C1A674}" type="slidenum">
              <a:rPr lang="zh-TW" altLang="en-US" smtClean="0">
                <a:latin typeface="Times New Roman" pitchFamily="18" charset="0"/>
              </a:rPr>
              <a:pPr/>
              <a:t>7</a:t>
            </a:fld>
            <a:endParaRPr lang="en-US" altLang="zh-TW"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60AC1FBB-4F82-4B44-A2EF-2723C453C515}" type="slidenum">
              <a:rPr lang="zh-TW" altLang="en-US" smtClean="0">
                <a:latin typeface="Times New Roman" pitchFamily="18" charset="0"/>
              </a:rPr>
              <a:pPr/>
              <a:t>13</a:t>
            </a:fld>
            <a:endParaRPr lang="en-US" altLang="zh-TW" smtClean="0">
              <a:latin typeface="Times New Roman" pitchFamily="18" charset="0"/>
            </a:endParaRPr>
          </a:p>
        </p:txBody>
      </p:sp>
      <p:sp>
        <p:nvSpPr>
          <p:cNvPr id="51203" name="Rectangle 2"/>
          <p:cNvSpPr>
            <a:spLocks noGrp="1" noRot="1" noChangeAspect="1" noChangeArrowheads="1" noTextEdit="1"/>
          </p:cNvSpPr>
          <p:nvPr>
            <p:ph type="sldImg"/>
          </p:nvPr>
        </p:nvSpPr>
        <p:spPr>
          <a:xfrm>
            <a:off x="735013" y="514350"/>
            <a:ext cx="5299075" cy="3973513"/>
          </a:xfrm>
          <a:ln/>
        </p:spPr>
      </p:sp>
      <p:sp>
        <p:nvSpPr>
          <p:cNvPr id="51204" name="Rectangle 3"/>
          <p:cNvSpPr>
            <a:spLocks noGrp="1" noChangeArrowheads="1"/>
          </p:cNvSpPr>
          <p:nvPr>
            <p:ph type="body" idx="1"/>
          </p:nvPr>
        </p:nvSpPr>
        <p:spPr>
          <a:xfrm>
            <a:off x="954088" y="5116513"/>
            <a:ext cx="4860925" cy="3986212"/>
          </a:xfrm>
          <a:noFill/>
        </p:spPr>
        <p:txBody>
          <a:bodyPr/>
          <a:lstStyle/>
          <a:p>
            <a:r>
              <a:rPr lang="en-US" altLang="en-US" smtClean="0"/>
              <a:t>This is a graphical view of the resources of an FPGA (specifically, resources available for the Virtex™-II device).</a:t>
            </a:r>
          </a:p>
          <a:p>
            <a:endParaRPr lang="en-US" altLang="en-US" smtClean="0"/>
          </a:p>
          <a:p>
            <a:r>
              <a:rPr lang="en-US" altLang="en-US" smtClean="0"/>
              <a:t>The block SelectRAM™ resources are located between the CLBs, next to the dedicated multiplier. Programmable interconnect connects the CLBs. The CLBs contain combinatorial logic functions and sequential elements. Most, if not all, of the logic in a design is contained in CLBs.</a:t>
            </a:r>
          </a:p>
          <a:p>
            <a:endParaRPr lang="en-US" altLang="en-US" smtClean="0"/>
          </a:p>
          <a:p>
            <a:r>
              <a:rPr lang="en-US" altLang="en-US" smtClean="0"/>
              <a:t>The I/Os interface the FPGA with other devices on the system board. The core voltage of Virtex-II is 1.5V. The I/Os can operate at different voltages, depending on the I/O type you choose.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8A970E47-5F56-4060-B191-15DC93AEE391}" type="slidenum">
              <a:rPr lang="zh-TW" altLang="en-US" smtClean="0">
                <a:latin typeface="Times New Roman" pitchFamily="18" charset="0"/>
              </a:rPr>
              <a:pPr/>
              <a:t>17</a:t>
            </a:fld>
            <a:endParaRPr lang="en-US" altLang="zh-TW"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p>
        </p:txBody>
      </p:sp>
      <p:sp>
        <p:nvSpPr>
          <p:cNvPr id="53252" name="Slide Number Placeholder 3"/>
          <p:cNvSpPr>
            <a:spLocks noGrp="1"/>
          </p:cNvSpPr>
          <p:nvPr>
            <p:ph type="sldNum" sz="quarter" idx="5"/>
          </p:nvPr>
        </p:nvSpPr>
        <p:spPr>
          <a:noFill/>
        </p:spPr>
        <p:txBody>
          <a:bodyPr/>
          <a:lstStyle>
            <a:lvl1pPr defTabSz="952500">
              <a:defRPr>
                <a:solidFill>
                  <a:schemeClr val="tx1"/>
                </a:solidFill>
                <a:latin typeface="Tahoma" pitchFamily="34" charset="0"/>
                <a:ea typeface="新細明體" pitchFamily="18" charset="-120"/>
              </a:defRPr>
            </a:lvl1pPr>
            <a:lvl2pPr marL="742950" indent="-285750" defTabSz="952500">
              <a:defRPr>
                <a:solidFill>
                  <a:schemeClr val="tx1"/>
                </a:solidFill>
                <a:latin typeface="Tahoma" pitchFamily="34" charset="0"/>
                <a:ea typeface="新細明體" pitchFamily="18" charset="-120"/>
              </a:defRPr>
            </a:lvl2pPr>
            <a:lvl3pPr marL="1143000" indent="-228600" defTabSz="952500">
              <a:defRPr>
                <a:solidFill>
                  <a:schemeClr val="tx1"/>
                </a:solidFill>
                <a:latin typeface="Tahoma" pitchFamily="34" charset="0"/>
                <a:ea typeface="新細明體" pitchFamily="18" charset="-120"/>
              </a:defRPr>
            </a:lvl3pPr>
            <a:lvl4pPr marL="1600200" indent="-228600" defTabSz="952500">
              <a:defRPr>
                <a:solidFill>
                  <a:schemeClr val="tx1"/>
                </a:solidFill>
                <a:latin typeface="Tahoma" pitchFamily="34" charset="0"/>
                <a:ea typeface="新細明體" pitchFamily="18" charset="-120"/>
              </a:defRPr>
            </a:lvl4pPr>
            <a:lvl5pPr marL="2057400" indent="-228600" defTabSz="952500">
              <a:defRPr>
                <a:solidFill>
                  <a:schemeClr val="tx1"/>
                </a:solidFill>
                <a:latin typeface="Tahoma" pitchFamily="34" charset="0"/>
                <a:ea typeface="新細明體" pitchFamily="18" charset="-120"/>
              </a:defRPr>
            </a:lvl5pPr>
            <a:lvl6pPr marL="25146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952500" eaLnBrk="0" fontAlgn="base" hangingPunct="0">
              <a:spcBef>
                <a:spcPct val="0"/>
              </a:spcBef>
              <a:spcAft>
                <a:spcPct val="0"/>
              </a:spcAft>
              <a:defRPr>
                <a:solidFill>
                  <a:schemeClr val="tx1"/>
                </a:solidFill>
                <a:latin typeface="Tahoma" pitchFamily="34" charset="0"/>
                <a:ea typeface="新細明體" pitchFamily="18" charset="-120"/>
              </a:defRPr>
            </a:lvl9pPr>
          </a:lstStyle>
          <a:p>
            <a:fld id="{AC81A585-7830-4B49-815E-D985A29CEE9D}" type="slidenum">
              <a:rPr lang="zh-TW" altLang="en-US" smtClean="0">
                <a:latin typeface="Times New Roman" pitchFamily="18" charset="0"/>
              </a:rPr>
              <a:pPr/>
              <a:t>26</a:t>
            </a:fld>
            <a:endParaRPr lang="en-US" altLang="zh-TW"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DACC55A7-C558-45CB-B20F-7DA4B2063823}" type="slidenum">
              <a:rPr lang="en-US" altLang="en-US"/>
              <a:pPr>
                <a:defRPr/>
              </a:pPr>
              <a:t>‹#›</a:t>
            </a:fld>
            <a:endParaRPr lang="en-US" altLang="en-US"/>
          </a:p>
        </p:txBody>
      </p:sp>
    </p:spTree>
    <p:extLst>
      <p:ext uri="{BB962C8B-B14F-4D97-AF65-F5344CB8AC3E}">
        <p14:creationId xmlns:p14="http://schemas.microsoft.com/office/powerpoint/2010/main" val="311243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B5463536-9530-460D-ABFE-CFB1ABE81456}" type="slidenum">
              <a:rPr lang="en-US" altLang="en-US"/>
              <a:pPr>
                <a:defRPr/>
              </a:pPr>
              <a:t>‹#›</a:t>
            </a:fld>
            <a:endParaRPr lang="en-US" altLang="en-US"/>
          </a:p>
        </p:txBody>
      </p:sp>
    </p:spTree>
    <p:extLst>
      <p:ext uri="{BB962C8B-B14F-4D97-AF65-F5344CB8AC3E}">
        <p14:creationId xmlns:p14="http://schemas.microsoft.com/office/powerpoint/2010/main" val="402447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7F04C122-411C-4CA7-9B3A-45BAC0EE63A7}" type="slidenum">
              <a:rPr lang="en-US" altLang="en-US"/>
              <a:pPr>
                <a:defRPr/>
              </a:pPr>
              <a:t>‹#›</a:t>
            </a:fld>
            <a:endParaRPr lang="en-US" altLang="en-US"/>
          </a:p>
        </p:txBody>
      </p:sp>
    </p:spTree>
    <p:extLst>
      <p:ext uri="{BB962C8B-B14F-4D97-AF65-F5344CB8AC3E}">
        <p14:creationId xmlns:p14="http://schemas.microsoft.com/office/powerpoint/2010/main" val="67899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pPr>
              <a:defRPr/>
            </a:pPr>
            <a:r>
              <a:rPr lang="en-US" smtClean="0"/>
              <a:t>VHDL 0 (v.7A) : Introduction</a:t>
            </a:r>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pPr>
              <a:defRPr/>
            </a:pPr>
            <a:fld id="{3BCBAC9C-76EB-4FC3-A6DA-1F3DE4113E20}" type="slidenum">
              <a:rPr lang="en-US" altLang="en-US"/>
              <a:pPr>
                <a:defRPr/>
              </a:pPr>
              <a:t>‹#›</a:t>
            </a:fld>
            <a:endParaRPr lang="en-US" altLang="en-US"/>
          </a:p>
        </p:txBody>
      </p:sp>
    </p:spTree>
    <p:extLst>
      <p:ext uri="{BB962C8B-B14F-4D97-AF65-F5344CB8AC3E}">
        <p14:creationId xmlns:p14="http://schemas.microsoft.com/office/powerpoint/2010/main" val="12558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EC65D3C8-0D5C-4EBD-9DE2-0B83D2A2F3C8}" type="slidenum">
              <a:rPr lang="en-US" altLang="en-US"/>
              <a:pPr>
                <a:defRPr/>
              </a:pPr>
              <a:t>‹#›</a:t>
            </a:fld>
            <a:endParaRPr lang="en-US" altLang="en-US"/>
          </a:p>
        </p:txBody>
      </p:sp>
    </p:spTree>
    <p:extLst>
      <p:ext uri="{BB962C8B-B14F-4D97-AF65-F5344CB8AC3E}">
        <p14:creationId xmlns:p14="http://schemas.microsoft.com/office/powerpoint/2010/main" val="332119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524D5449-A02F-43C4-AF68-F77C76A8644D}" type="slidenum">
              <a:rPr lang="en-US" altLang="en-US"/>
              <a:pPr>
                <a:defRPr/>
              </a:pPr>
              <a:t>‹#›</a:t>
            </a:fld>
            <a:endParaRPr lang="en-US" altLang="en-US"/>
          </a:p>
        </p:txBody>
      </p:sp>
    </p:spTree>
    <p:extLst>
      <p:ext uri="{BB962C8B-B14F-4D97-AF65-F5344CB8AC3E}">
        <p14:creationId xmlns:p14="http://schemas.microsoft.com/office/powerpoint/2010/main" val="8184517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7F5367BF-8EBD-4717-B02D-202D527AF559}" type="slidenum">
              <a:rPr lang="en-US" altLang="en-US"/>
              <a:pPr>
                <a:defRPr/>
              </a:pPr>
              <a:t>‹#›</a:t>
            </a:fld>
            <a:endParaRPr lang="en-US" altLang="en-US"/>
          </a:p>
        </p:txBody>
      </p:sp>
    </p:spTree>
    <p:extLst>
      <p:ext uri="{BB962C8B-B14F-4D97-AF65-F5344CB8AC3E}">
        <p14:creationId xmlns:p14="http://schemas.microsoft.com/office/powerpoint/2010/main" val="12891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10" name="Slide Number Placeholder 8"/>
          <p:cNvSpPr>
            <a:spLocks noGrp="1"/>
          </p:cNvSpPr>
          <p:nvPr>
            <p:ph type="sldNum" sz="quarter" idx="12"/>
          </p:nvPr>
        </p:nvSpPr>
        <p:spPr/>
        <p:txBody>
          <a:bodyPr/>
          <a:lstStyle>
            <a:lvl1pPr>
              <a:defRPr/>
            </a:lvl1pPr>
          </a:lstStyle>
          <a:p>
            <a:pPr>
              <a:defRPr/>
            </a:pPr>
            <a:fld id="{4D48AAEC-27AA-46AE-BEC9-65151189A399}" type="slidenum">
              <a:rPr lang="en-US" altLang="en-US"/>
              <a:pPr>
                <a:defRPr/>
              </a:pPr>
              <a:t>‹#›</a:t>
            </a:fld>
            <a:endParaRPr lang="en-US" altLang="en-US"/>
          </a:p>
        </p:txBody>
      </p:sp>
    </p:spTree>
    <p:extLst>
      <p:ext uri="{BB962C8B-B14F-4D97-AF65-F5344CB8AC3E}">
        <p14:creationId xmlns:p14="http://schemas.microsoft.com/office/powerpoint/2010/main" val="63123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5" name="Slide Number Placeholder 5"/>
          <p:cNvSpPr>
            <a:spLocks noGrp="1"/>
          </p:cNvSpPr>
          <p:nvPr>
            <p:ph type="sldNum" sz="quarter" idx="12"/>
          </p:nvPr>
        </p:nvSpPr>
        <p:spPr/>
        <p:txBody>
          <a:bodyPr/>
          <a:lstStyle>
            <a:lvl1pPr>
              <a:defRPr/>
            </a:lvl1pPr>
          </a:lstStyle>
          <a:p>
            <a:pPr>
              <a:defRPr/>
            </a:pPr>
            <a:fld id="{67B66DD3-2362-45C7-8DB0-08D70640194B}" type="slidenum">
              <a:rPr lang="en-US" altLang="en-US"/>
              <a:pPr>
                <a:defRPr/>
              </a:pPr>
              <a:t>‹#›</a:t>
            </a:fld>
            <a:endParaRPr lang="en-US" altLang="en-US"/>
          </a:p>
        </p:txBody>
      </p:sp>
    </p:spTree>
    <p:extLst>
      <p:ext uri="{BB962C8B-B14F-4D97-AF65-F5344CB8AC3E}">
        <p14:creationId xmlns:p14="http://schemas.microsoft.com/office/powerpoint/2010/main" val="391026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4" name="Slide Number Placeholder 5"/>
          <p:cNvSpPr>
            <a:spLocks noGrp="1"/>
          </p:cNvSpPr>
          <p:nvPr>
            <p:ph type="sldNum" sz="quarter" idx="12"/>
          </p:nvPr>
        </p:nvSpPr>
        <p:spPr/>
        <p:txBody>
          <a:bodyPr/>
          <a:lstStyle>
            <a:lvl1pPr>
              <a:defRPr/>
            </a:lvl1pPr>
          </a:lstStyle>
          <a:p>
            <a:pPr>
              <a:defRPr/>
            </a:pPr>
            <a:fld id="{5BDA2D53-A2CF-4D2B-AB20-594D3D7C011F}" type="slidenum">
              <a:rPr lang="en-US" altLang="en-US"/>
              <a:pPr>
                <a:defRPr/>
              </a:pPr>
              <a:t>‹#›</a:t>
            </a:fld>
            <a:endParaRPr lang="en-US" altLang="en-US"/>
          </a:p>
        </p:txBody>
      </p:sp>
    </p:spTree>
    <p:extLst>
      <p:ext uri="{BB962C8B-B14F-4D97-AF65-F5344CB8AC3E}">
        <p14:creationId xmlns:p14="http://schemas.microsoft.com/office/powerpoint/2010/main" val="306145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8" name="Slide Number Placeholder 6"/>
          <p:cNvSpPr>
            <a:spLocks noGrp="1"/>
          </p:cNvSpPr>
          <p:nvPr>
            <p:ph type="sldNum" sz="quarter" idx="12"/>
          </p:nvPr>
        </p:nvSpPr>
        <p:spPr/>
        <p:txBody>
          <a:bodyPr/>
          <a:lstStyle>
            <a:lvl1pPr>
              <a:defRPr/>
            </a:lvl1pPr>
          </a:lstStyle>
          <a:p>
            <a:pPr>
              <a:defRPr/>
            </a:pPr>
            <a:fld id="{AD415BFE-ECAD-43BA-BCA5-47F3AEE40D2E}" type="slidenum">
              <a:rPr lang="en-US" altLang="en-US"/>
              <a:pPr>
                <a:defRPr/>
              </a:pPr>
              <a:t>‹#›</a:t>
            </a:fld>
            <a:endParaRPr lang="en-US" altLang="en-US"/>
          </a:p>
        </p:txBody>
      </p:sp>
    </p:spTree>
    <p:extLst>
      <p:ext uri="{BB962C8B-B14F-4D97-AF65-F5344CB8AC3E}">
        <p14:creationId xmlns:p14="http://schemas.microsoft.com/office/powerpoint/2010/main" val="314158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VHDL 0 (v.7A) :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A8432597-CA8F-4C14-8210-2DD3BD462FA1}" type="slidenum">
              <a:rPr lang="en-US" altLang="en-US"/>
              <a:pPr>
                <a:defRPr/>
              </a:pPr>
              <a:t>‹#›</a:t>
            </a:fld>
            <a:endParaRPr lang="en-US" altLang="en-US"/>
          </a:p>
        </p:txBody>
      </p:sp>
    </p:spTree>
    <p:extLst>
      <p:ext uri="{BB962C8B-B14F-4D97-AF65-F5344CB8AC3E}">
        <p14:creationId xmlns:p14="http://schemas.microsoft.com/office/powerpoint/2010/main" val="212136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defRPr/>
            </a:pPr>
            <a:endParaRPr lang="en-US" altLang="en-US" smtClean="0">
              <a:solidFill>
                <a:srgbClr val="FFFFFF"/>
              </a:solidFill>
              <a:latin typeface="Arial"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defRPr/>
            </a:pPr>
            <a:endParaRPr lang="en-US" altLang="en-US" smtClean="0">
              <a:solidFill>
                <a:srgbClr val="FFFFFF"/>
              </a:solidFill>
              <a:latin typeface="Arial"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smtClean="0"/>
              <a:t>VHDL 0 (v.7A) : Introduction</a:t>
            </a: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2E0053A0-6FCC-49C1-996C-2EACE34BD5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24" r:id="rId1"/>
    <p:sldLayoutId id="2147484017" r:id="rId2"/>
    <p:sldLayoutId id="2147484025" r:id="rId3"/>
    <p:sldLayoutId id="2147484018" r:id="rId4"/>
    <p:sldLayoutId id="2147484026" r:id="rId5"/>
    <p:sldLayoutId id="2147484019" r:id="rId6"/>
    <p:sldLayoutId id="2147484020" r:id="rId7"/>
    <p:sldLayoutId id="2147484027" r:id="rId8"/>
    <p:sldLayoutId id="2147484021" r:id="rId9"/>
    <p:sldLayoutId id="2147484022" r:id="rId10"/>
    <p:sldLayoutId id="2147484023" r:id="rId11"/>
    <p:sldLayoutId id="2147484028" r:id="rId12"/>
  </p:sldLayoutIdLst>
  <p:hf hd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esign-reuse.com/news_img/20100913_1.gif"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cse.cuhk.edu.hk/~khwong/www2/ceng3430/CENG3430_1617_Tutorial_1_7a_test_bench.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Apple_A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huawei.com/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pringerlink.com/content/978-0-387-72671-7" TargetMode="External"/><Relationship Id="rId2" Type="http://schemas.openxmlformats.org/officeDocument/2006/relationships/hyperlink" Target="http://www.cse.cuhk.edu.hk/~khwong/www2/ceng3430/ceng3430.html"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alldatasheet.com/" TargetMode="External"/><Relationship Id="rId4" Type="http://schemas.openxmlformats.org/officeDocument/2006/relationships/hyperlink" Target="http://bookboon.com/en/textboo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zh.wikipedia.org/wiki/2009%E5%B9%B4"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youtu.be/LvzBkylNZ5c"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6L_bPeTDHBs&amp;feature=youtu.be" TargetMode="External"/><Relationship Id="rId5" Type="http://schemas.openxmlformats.org/officeDocument/2006/relationships/hyperlink" Target="http://www.cnn.com/.../06/10/mars.rover/index.html" TargetMode="External"/><Relationship Id="rId4" Type="http://schemas.openxmlformats.org/officeDocument/2006/relationships/image" Target="../media/image10.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fontAlgn="auto" hangingPunct="1">
              <a:spcAft>
                <a:spcPts val="0"/>
              </a:spcAft>
              <a:defRPr/>
            </a:pPr>
            <a:r>
              <a:rPr lang="en-US" altLang="zh-TW" smtClean="0"/>
              <a:t>VHDL 0</a:t>
            </a:r>
            <a:br>
              <a:rPr lang="en-US" altLang="zh-TW" smtClean="0"/>
            </a:br>
            <a:r>
              <a:rPr lang="en-US" altLang="zh-TW" smtClean="0"/>
              <a:t>Introduction to VHDL</a:t>
            </a:r>
          </a:p>
        </p:txBody>
      </p:sp>
      <p:sp>
        <p:nvSpPr>
          <p:cNvPr id="7171" name="Rectangle 3"/>
          <p:cNvSpPr>
            <a:spLocks noGrp="1" noChangeArrowheads="1"/>
          </p:cNvSpPr>
          <p:nvPr>
            <p:ph type="subTitle" idx="1"/>
          </p:nvPr>
        </p:nvSpPr>
        <p:spPr>
          <a:xfrm>
            <a:off x="1524000" y="3733800"/>
            <a:ext cx="5578475" cy="1493838"/>
          </a:xfrm>
        </p:spPr>
        <p:txBody>
          <a:bodyPr/>
          <a:lstStyle/>
          <a:p>
            <a:pPr eaLnBrk="1" hangingPunct="1">
              <a:lnSpc>
                <a:spcPct val="80000"/>
              </a:lnSpc>
            </a:pPr>
            <a:r>
              <a:rPr lang="en-US" altLang="zh-TW" sz="2000" smtClean="0">
                <a:solidFill>
                  <a:srgbClr val="57576E"/>
                </a:solidFill>
              </a:rPr>
              <a:t>K H Wong</a:t>
            </a:r>
          </a:p>
          <a:p>
            <a:pPr eaLnBrk="1" hangingPunct="1">
              <a:lnSpc>
                <a:spcPct val="80000"/>
              </a:lnSpc>
            </a:pPr>
            <a:r>
              <a:rPr lang="en-US" altLang="zh-TW" smtClean="0">
                <a:solidFill>
                  <a:srgbClr val="57576E"/>
                </a:solidFill>
              </a:rPr>
              <a:t>khwong@cse</a:t>
            </a:r>
          </a:p>
          <a:p>
            <a:pPr eaLnBrk="1" hangingPunct="1">
              <a:lnSpc>
                <a:spcPct val="80000"/>
              </a:lnSpc>
            </a:pPr>
            <a:r>
              <a:rPr lang="en-US" altLang="zh-TW" smtClean="0">
                <a:solidFill>
                  <a:srgbClr val="57576E"/>
                </a:solidFill>
              </a:rPr>
              <a:t>3943-8397, </a:t>
            </a:r>
          </a:p>
          <a:p>
            <a:pPr eaLnBrk="1" hangingPunct="1">
              <a:lnSpc>
                <a:spcPct val="80000"/>
              </a:lnSpc>
            </a:pPr>
            <a:r>
              <a:rPr lang="en-US" altLang="zh-TW" sz="1700" smtClean="0">
                <a:solidFill>
                  <a:srgbClr val="57576E"/>
                </a:solidFill>
              </a:rPr>
              <a:t>Room 907 SHB-Engineering building</a:t>
            </a:r>
            <a:endParaRPr lang="en-US" altLang="zh-TW" sz="1400" smtClean="0">
              <a:solidFill>
                <a:srgbClr val="57576E"/>
              </a:solidFill>
            </a:endParaRPr>
          </a:p>
          <a:p>
            <a:pPr eaLnBrk="1" hangingPunct="1">
              <a:lnSpc>
                <a:spcPct val="80000"/>
              </a:lnSpc>
            </a:pPr>
            <a:r>
              <a:rPr lang="en-US" altLang="zh-TW" sz="1000" smtClean="0">
                <a:solidFill>
                  <a:srgbClr val="57576E"/>
                </a:solidFill>
              </a:rPr>
              <a:t>http://www.cse.cuhk.edu.hk/~khwong/www2/ceng3430/ceng3430.html</a:t>
            </a:r>
          </a:p>
        </p:txBody>
      </p:sp>
      <p:sp>
        <p:nvSpPr>
          <p:cNvPr id="7172" name="Rectangle 1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7173" name="Rectangle 1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7088AB6D-52F4-45CA-8293-7E7A6BA71B84}" type="slidenum">
              <a:rPr lang="en-US" altLang="en-US" smtClean="0">
                <a:solidFill>
                  <a:srgbClr val="FFFFFF"/>
                </a:solidFill>
              </a:rPr>
              <a:pPr/>
              <a:t>1</a:t>
            </a:fld>
            <a:endParaRPr lang="en-US" altLang="en-US" smtClean="0">
              <a:solidFill>
                <a:srgbClr val="FFFFF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eaLnBrk="1" fontAlgn="auto" hangingPunct="1">
              <a:spcAft>
                <a:spcPts val="0"/>
              </a:spcAft>
              <a:defRPr/>
            </a:pPr>
            <a:r>
              <a:rPr lang="en-US" dirty="0" smtClean="0"/>
              <a:t>We use In our lab </a:t>
            </a:r>
          </a:p>
        </p:txBody>
      </p:sp>
      <p:sp>
        <p:nvSpPr>
          <p:cNvPr id="16387" name="Rectangle 5"/>
          <p:cNvSpPr>
            <a:spLocks noGrp="1" noChangeArrowheads="1"/>
          </p:cNvSpPr>
          <p:nvPr>
            <p:ph type="subTitle" idx="1"/>
          </p:nvPr>
        </p:nvSpPr>
        <p:spPr>
          <a:xfrm>
            <a:off x="609600" y="3886200"/>
            <a:ext cx="7696200" cy="1752600"/>
          </a:xfrm>
        </p:spPr>
        <p:txBody>
          <a:bodyPr/>
          <a:lstStyle/>
          <a:p>
            <a:pPr eaLnBrk="1" hangingPunct="1">
              <a:lnSpc>
                <a:spcPct val="90000"/>
              </a:lnSpc>
              <a:buFont typeface="Wingdings" pitchFamily="2" charset="2"/>
              <a:buChar char="n"/>
            </a:pPr>
            <a:r>
              <a:rPr lang="en-US" altLang="zh-TW" sz="2800" smtClean="0">
                <a:solidFill>
                  <a:srgbClr val="57576E"/>
                </a:solidFill>
              </a:rPr>
              <a:t>Hardware: FPGA </a:t>
            </a:r>
            <a:r>
              <a:rPr lang="en-US" altLang="zh-TW" sz="2000" i="1" smtClean="0">
                <a:solidFill>
                  <a:srgbClr val="57576E"/>
                </a:solidFill>
              </a:rPr>
              <a:t>(Field Programmable Gate Array)</a:t>
            </a:r>
          </a:p>
          <a:p>
            <a:pPr lvl="1" eaLnBrk="1" hangingPunct="1">
              <a:lnSpc>
                <a:spcPct val="90000"/>
              </a:lnSpc>
              <a:buFont typeface="Wingdings" pitchFamily="2" charset="2"/>
              <a:buChar char="n"/>
            </a:pPr>
            <a:r>
              <a:rPr lang="en-US" altLang="zh-TW" sz="1600" i="1" smtClean="0">
                <a:solidFill>
                  <a:srgbClr val="57576E"/>
                </a:solidFill>
              </a:rPr>
              <a:t>T</a:t>
            </a:r>
            <a:r>
              <a:rPr lang="en-US" altLang="zh-TW" sz="1600" smtClean="0">
                <a:solidFill>
                  <a:srgbClr val="57576E"/>
                </a:solidFill>
              </a:rPr>
              <a:t>he hardware can be reprogrammable , so you can change your design rapidly and easily with no additional hardware manufacturing cost.</a:t>
            </a:r>
          </a:p>
          <a:p>
            <a:pPr eaLnBrk="1" hangingPunct="1">
              <a:lnSpc>
                <a:spcPct val="90000"/>
              </a:lnSpc>
              <a:buFont typeface="Wingdings" pitchFamily="2" charset="2"/>
              <a:buChar char="n"/>
            </a:pPr>
            <a:r>
              <a:rPr lang="en-US" altLang="en-US" sz="2800" smtClean="0">
                <a:solidFill>
                  <a:srgbClr val="57576E"/>
                </a:solidFill>
              </a:rPr>
              <a:t>Software: VHDL </a:t>
            </a:r>
            <a:r>
              <a:rPr lang="en-US" altLang="zh-TW" smtClean="0">
                <a:solidFill>
                  <a:srgbClr val="57576E"/>
                </a:solidFill>
              </a:rPr>
              <a:t>(</a:t>
            </a:r>
            <a:r>
              <a:rPr lang="en-US" altLang="zh-TW" b="1" i="1" smtClean="0">
                <a:solidFill>
                  <a:srgbClr val="57576E"/>
                </a:solidFill>
              </a:rPr>
              <a:t>V</a:t>
            </a:r>
            <a:r>
              <a:rPr lang="en-US" altLang="zh-TW" i="1" smtClean="0">
                <a:solidFill>
                  <a:srgbClr val="57576E"/>
                </a:solidFill>
              </a:rPr>
              <a:t>ery-High-Speed-Integrated-Circuits</a:t>
            </a:r>
            <a:r>
              <a:rPr lang="en-US" altLang="zh-TW" smtClean="0">
                <a:solidFill>
                  <a:srgbClr val="57576E"/>
                </a:solidFill>
              </a:rPr>
              <a:t> </a:t>
            </a:r>
            <a:r>
              <a:rPr lang="en-US" altLang="zh-TW" b="1" smtClean="0">
                <a:solidFill>
                  <a:srgbClr val="57576E"/>
                </a:solidFill>
              </a:rPr>
              <a:t>H</a:t>
            </a:r>
            <a:r>
              <a:rPr lang="en-US" altLang="zh-TW" smtClean="0">
                <a:solidFill>
                  <a:srgbClr val="57576E"/>
                </a:solidFill>
              </a:rPr>
              <a:t>ardware </a:t>
            </a:r>
            <a:r>
              <a:rPr lang="en-US" altLang="zh-TW" b="1" smtClean="0">
                <a:solidFill>
                  <a:srgbClr val="57576E"/>
                </a:solidFill>
              </a:rPr>
              <a:t>D</a:t>
            </a:r>
            <a:r>
              <a:rPr lang="en-US" altLang="zh-TW" smtClean="0">
                <a:solidFill>
                  <a:srgbClr val="57576E"/>
                </a:solidFill>
              </a:rPr>
              <a:t>escription </a:t>
            </a:r>
            <a:r>
              <a:rPr lang="en-US" altLang="zh-TW" b="1" smtClean="0">
                <a:solidFill>
                  <a:srgbClr val="57576E"/>
                </a:solidFill>
              </a:rPr>
              <a:t>L</a:t>
            </a:r>
            <a:r>
              <a:rPr lang="en-US" altLang="zh-TW" smtClean="0">
                <a:solidFill>
                  <a:srgbClr val="57576E"/>
                </a:solidFill>
              </a:rPr>
              <a:t>anguage) </a:t>
            </a:r>
            <a:endParaRPr lang="en-US" altLang="en-US" smtClean="0">
              <a:solidFill>
                <a:srgbClr val="57576E"/>
              </a:solidFill>
            </a:endParaRPr>
          </a:p>
        </p:txBody>
      </p:sp>
      <p:sp>
        <p:nvSpPr>
          <p:cNvPr id="16388" name="Rectangle 1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6389" name="Rectangle 1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F9008884-5F6F-40F8-B634-08F1FA2D73CB}" type="slidenum">
              <a:rPr lang="en-US" altLang="en-US" smtClean="0">
                <a:solidFill>
                  <a:srgbClr val="FFFFFF"/>
                </a:solidFill>
              </a:rPr>
              <a:pPr/>
              <a:t>10</a:t>
            </a:fld>
            <a:endParaRPr lang="en-US" altLang="en-US" smtClean="0">
              <a:solidFill>
                <a:srgbClr val="FFFFFF"/>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zh-TW" sz="2900" smtClean="0"/>
              <a:t>Re-programmable Hardware: FPGA Field Programmable Gate Array</a:t>
            </a:r>
            <a:endParaRPr lang="en-US" altLang="en-US" sz="2900" smtClean="0"/>
          </a:p>
        </p:txBody>
      </p:sp>
      <p:sp>
        <p:nvSpPr>
          <p:cNvPr id="17411" name="Rectangle 3"/>
          <p:cNvSpPr>
            <a:spLocks noGrp="1" noChangeArrowheads="1"/>
          </p:cNvSpPr>
          <p:nvPr>
            <p:ph idx="1"/>
          </p:nvPr>
        </p:nvSpPr>
        <p:spPr>
          <a:xfrm>
            <a:off x="533400" y="2057400"/>
            <a:ext cx="4111625" cy="4114800"/>
          </a:xfrm>
        </p:spPr>
        <p:txBody>
          <a:bodyPr/>
          <a:lstStyle/>
          <a:p>
            <a:pPr eaLnBrk="1" hangingPunct="1">
              <a:lnSpc>
                <a:spcPct val="90000"/>
              </a:lnSpc>
            </a:pPr>
            <a:r>
              <a:rPr lang="en-US" altLang="en-US" smtClean="0"/>
              <a:t>So what is inside an FPGA</a:t>
            </a:r>
          </a:p>
          <a:p>
            <a:pPr eaLnBrk="1" hangingPunct="1">
              <a:lnSpc>
                <a:spcPct val="90000"/>
              </a:lnSpc>
            </a:pPr>
            <a:endParaRPr lang="en-US" altLang="en-US" smtClean="0"/>
          </a:p>
          <a:p>
            <a:pPr eaLnBrk="1" hangingPunct="1">
              <a:lnSpc>
                <a:spcPct val="90000"/>
              </a:lnSpc>
            </a:pPr>
            <a:r>
              <a:rPr lang="en-US" altLang="en-US" smtClean="0"/>
              <a:t>IOB=Input/Output block</a:t>
            </a:r>
          </a:p>
          <a:p>
            <a:pPr eaLnBrk="1" hangingPunct="1">
              <a:lnSpc>
                <a:spcPct val="90000"/>
              </a:lnSpc>
            </a:pPr>
            <a:r>
              <a:rPr lang="en-US" altLang="en-US" smtClean="0"/>
              <a:t>CLB=Configurable Logic block (static ram based)</a:t>
            </a:r>
          </a:p>
          <a:p>
            <a:pPr eaLnBrk="1" hangingPunct="1">
              <a:lnSpc>
                <a:spcPct val="90000"/>
              </a:lnSpc>
            </a:pPr>
            <a:r>
              <a:rPr lang="en-US" altLang="en-US" smtClean="0"/>
              <a:t>Change the CLBs to get the desired functions </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E7D03029-5B50-42F4-B93F-711CB4DE9493}" type="slidenum">
              <a:rPr lang="en-US" altLang="en-US" smtClean="0">
                <a:solidFill>
                  <a:srgbClr val="FFFFFF"/>
                </a:solidFill>
              </a:rPr>
              <a:pPr/>
              <a:t>11</a:t>
            </a:fld>
            <a:endParaRPr lang="en-US" altLang="en-US" smtClean="0">
              <a:solidFill>
                <a:srgbClr val="FFFFFF"/>
              </a:solidFill>
            </a:endParaRPr>
          </a:p>
        </p:txBody>
      </p:sp>
      <p:pic>
        <p:nvPicPr>
          <p:cNvPr id="174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4191000"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Text Box 5"/>
          <p:cNvSpPr txBox="1">
            <a:spLocks noChangeArrowheads="1"/>
          </p:cNvSpPr>
          <p:nvPr/>
        </p:nvSpPr>
        <p:spPr bwMode="auto">
          <a:xfrm>
            <a:off x="304800" y="6096000"/>
            <a:ext cx="2987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000">
                <a:latin typeface="Times New Roman" pitchFamily="18" charset="0"/>
              </a:rPr>
              <a:t>From http://www.alldatasheet.co.kr/datasheet-pdf/pdf_kor/49173/XILINX/XCS10-3PC84C.html</a:t>
            </a:r>
          </a:p>
        </p:txBody>
      </p:sp>
      <p:sp>
        <p:nvSpPr>
          <p:cNvPr id="17416" name="Oval 6"/>
          <p:cNvSpPr>
            <a:spLocks noChangeArrowheads="1"/>
          </p:cNvSpPr>
          <p:nvPr/>
        </p:nvSpPr>
        <p:spPr bwMode="auto">
          <a:xfrm>
            <a:off x="7543800" y="4419600"/>
            <a:ext cx="762000" cy="838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Inside a CLB (Configurable Logic block )</a:t>
            </a:r>
          </a:p>
        </p:txBody>
      </p:sp>
      <p:sp>
        <p:nvSpPr>
          <p:cNvPr id="18435" name="Rectangle 3"/>
          <p:cNvSpPr>
            <a:spLocks noGrp="1" noChangeArrowheads="1"/>
          </p:cNvSpPr>
          <p:nvPr>
            <p:ph idx="1"/>
          </p:nvPr>
        </p:nvSpPr>
        <p:spPr>
          <a:xfrm>
            <a:off x="457200" y="1295400"/>
            <a:ext cx="8229600" cy="5181600"/>
          </a:xfrm>
        </p:spPr>
        <p:txBody>
          <a:bodyPr/>
          <a:lstStyle/>
          <a:p>
            <a:pPr eaLnBrk="1" hangingPunct="1"/>
            <a:r>
              <a:rPr lang="en-US" altLang="zh-TW" smtClean="0"/>
              <a:t>The CLB is a fixed design but you can change the logic function for generating output from input G1-G4  by reprogramming the bits in the logic function lookup table.</a:t>
            </a:r>
          </a:p>
          <a:p>
            <a:pPr eaLnBrk="1" hangingPunct="1"/>
            <a:r>
              <a:rPr lang="en-US" altLang="zh-TW" smtClean="0"/>
              <a:t>This will change the overall logic function of the CLB</a:t>
            </a:r>
          </a:p>
          <a:p>
            <a:pPr eaLnBrk="1" hangingPunct="1"/>
            <a:r>
              <a:rPr lang="en-US" altLang="en-US" smtClean="0"/>
              <a:t>Re-programming the logic table   </a:t>
            </a: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84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FD23F084-B5C2-4B75-AF30-99978B4D64C3}" type="slidenum">
              <a:rPr lang="en-US" altLang="en-US" smtClean="0">
                <a:solidFill>
                  <a:srgbClr val="FFFFFF"/>
                </a:solidFill>
              </a:rPr>
              <a:pPr/>
              <a:t>12</a:t>
            </a:fld>
            <a:endParaRPr lang="en-US" altLang="en-US" smtClean="0">
              <a:solidFill>
                <a:srgbClr val="FFFFFF"/>
              </a:solidFill>
            </a:endParaRPr>
          </a:p>
        </p:txBody>
      </p:sp>
      <p:pic>
        <p:nvPicPr>
          <p:cNvPr id="18438" name="Picture 4" descr="bobz-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00" y="3554413"/>
            <a:ext cx="31242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5"/>
          <p:cNvSpPr txBox="1">
            <a:spLocks noChangeArrowheads="1"/>
          </p:cNvSpPr>
          <p:nvPr/>
        </p:nvSpPr>
        <p:spPr bwMode="auto">
          <a:xfrm>
            <a:off x="1066800" y="5715000"/>
            <a:ext cx="6054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hlinkClick r:id="rId3"/>
              </a:rPr>
              <a:t>http://www.design-reuse.com/news_img/20100913_1.gif</a:t>
            </a:r>
            <a:endParaRPr lang="en-US" altLang="en-US"/>
          </a:p>
          <a:p>
            <a:r>
              <a:rPr lang="en-US" altLang="en-US"/>
              <a:t>http://pldworld.biz/html/technote/pldesignline/bobz-02.gif</a:t>
            </a:r>
          </a:p>
        </p:txBody>
      </p:sp>
      <p:pic>
        <p:nvPicPr>
          <p:cNvPr id="18440" name="Picture 6" descr="20100913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2909888"/>
            <a:ext cx="53340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Oval 7"/>
          <p:cNvSpPr>
            <a:spLocks noChangeArrowheads="1"/>
          </p:cNvSpPr>
          <p:nvPr/>
        </p:nvSpPr>
        <p:spPr bwMode="auto">
          <a:xfrm>
            <a:off x="2832100" y="2895600"/>
            <a:ext cx="2819400" cy="167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8442" name="Line 8"/>
          <p:cNvSpPr>
            <a:spLocks noChangeShapeType="1"/>
          </p:cNvSpPr>
          <p:nvPr/>
        </p:nvSpPr>
        <p:spPr bwMode="auto">
          <a:xfrm>
            <a:off x="5257800" y="3124200"/>
            <a:ext cx="1295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Text Box 9"/>
          <p:cNvSpPr txBox="1">
            <a:spLocks noChangeArrowheads="1"/>
          </p:cNvSpPr>
          <p:nvPr/>
        </p:nvSpPr>
        <p:spPr bwMode="auto">
          <a:xfrm>
            <a:off x="7010400" y="2743200"/>
            <a:ext cx="569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CLB</a:t>
            </a:r>
          </a:p>
        </p:txBody>
      </p:sp>
      <p:sp>
        <p:nvSpPr>
          <p:cNvPr id="18444" name="TextBox 1"/>
          <p:cNvSpPr txBox="1">
            <a:spLocks noChangeArrowheads="1"/>
          </p:cNvSpPr>
          <p:nvPr/>
        </p:nvSpPr>
        <p:spPr bwMode="auto">
          <a:xfrm>
            <a:off x="427038" y="4965700"/>
            <a:ext cx="442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FPGA       CLB </a:t>
            </a:r>
          </a:p>
          <a:p>
            <a:r>
              <a:rPr lang="zh-TW" altLang="en-US"/>
              <a:t>              </a:t>
            </a:r>
            <a:r>
              <a:rPr lang="en-US" altLang="en-US"/>
              <a:t>(Configurable Logic block )       </a:t>
            </a:r>
          </a:p>
        </p:txBody>
      </p:sp>
      <p:sp>
        <p:nvSpPr>
          <p:cNvPr id="18445" name="Oval 7"/>
          <p:cNvSpPr>
            <a:spLocks noChangeArrowheads="1"/>
          </p:cNvSpPr>
          <p:nvPr/>
        </p:nvSpPr>
        <p:spPr bwMode="auto">
          <a:xfrm>
            <a:off x="5592763" y="3305175"/>
            <a:ext cx="3462337" cy="27019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Example:</a:t>
            </a:r>
            <a:br>
              <a:rPr lang="en-US" smtClean="0"/>
            </a:br>
            <a:r>
              <a:rPr lang="en-US" smtClean="0"/>
              <a:t>Virtex-II Architecture</a:t>
            </a:r>
          </a:p>
        </p:txBody>
      </p:sp>
      <p:sp>
        <p:nvSpPr>
          <p:cNvPr id="75779" name="Rectangle 3"/>
          <p:cNvSpPr>
            <a:spLocks noGrp="1" noChangeArrowheads="1"/>
          </p:cNvSpPr>
          <p:nvPr>
            <p:ph idx="1"/>
          </p:nvPr>
        </p:nvSpPr>
        <p:spPr>
          <a:xfrm>
            <a:off x="609600" y="4724400"/>
            <a:ext cx="3365500" cy="974725"/>
          </a:xfrm>
          <a:effectLst>
            <a:outerShdw dist="17961" dir="2700000" algn="ctr" rotWithShape="0">
              <a:schemeClr val="bg2">
                <a:alpha val="50000"/>
              </a:schemeClr>
            </a:outerShdw>
          </a:effectLst>
        </p:spPr>
        <p:txBody>
          <a:bodyPr rtlCol="0">
            <a:normAutofit fontScale="77500" lnSpcReduction="20000"/>
          </a:bodyPr>
          <a:lstStyle/>
          <a:p>
            <a:pPr marL="182880" indent="-182880" eaLnBrk="1" fontAlgn="auto" hangingPunct="1">
              <a:lnSpc>
                <a:spcPct val="90000"/>
              </a:lnSpc>
              <a:spcAft>
                <a:spcPts val="0"/>
              </a:spcAft>
              <a:buFont typeface="Arial" pitchFamily="34" charset="0"/>
              <a:buChar char="•"/>
              <a:defRPr/>
            </a:pPr>
            <a:r>
              <a:rPr lang="en-US" sz="2800" smtClean="0"/>
              <a:t>Virtex™-II architecture’s core voltage </a:t>
            </a:r>
            <a:br>
              <a:rPr lang="en-US" sz="2800" smtClean="0"/>
            </a:br>
            <a:r>
              <a:rPr lang="en-US" sz="2800" smtClean="0"/>
              <a:t>operates at 1.5V</a:t>
            </a: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94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85D26A96-021A-4CE3-99EC-0A90B8B44C81}" type="slidenum">
              <a:rPr lang="en-US" altLang="en-US" smtClean="0">
                <a:solidFill>
                  <a:srgbClr val="FFFFFF"/>
                </a:solidFill>
              </a:rPr>
              <a:pPr/>
              <a:t>13</a:t>
            </a:fld>
            <a:endParaRPr lang="en-US" altLang="en-US" smtClean="0">
              <a:solidFill>
                <a:srgbClr val="FFFFFF"/>
              </a:solidFill>
            </a:endParaRPr>
          </a:p>
        </p:txBody>
      </p:sp>
      <p:grpSp>
        <p:nvGrpSpPr>
          <p:cNvPr id="19462" name="Group 4"/>
          <p:cNvGrpSpPr>
            <a:grpSpLocks/>
          </p:cNvGrpSpPr>
          <p:nvPr/>
        </p:nvGrpSpPr>
        <p:grpSpPr bwMode="auto">
          <a:xfrm>
            <a:off x="2987675" y="1676400"/>
            <a:ext cx="3124200" cy="3048000"/>
            <a:chOff x="192" y="0"/>
            <a:chExt cx="5376" cy="4176"/>
          </a:xfrm>
        </p:grpSpPr>
        <p:sp>
          <p:nvSpPr>
            <p:cNvPr id="19480" name="Rectangle 5"/>
            <p:cNvSpPr>
              <a:spLocks noChangeArrowheads="1"/>
            </p:cNvSpPr>
            <p:nvPr/>
          </p:nvSpPr>
          <p:spPr bwMode="auto">
            <a:xfrm>
              <a:off x="302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1" name="Rectangle 6"/>
            <p:cNvSpPr>
              <a:spLocks noChangeArrowheads="1"/>
            </p:cNvSpPr>
            <p:nvPr/>
          </p:nvSpPr>
          <p:spPr bwMode="auto">
            <a:xfrm>
              <a:off x="326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2" name="Rectangle 7"/>
            <p:cNvSpPr>
              <a:spLocks noChangeArrowheads="1"/>
            </p:cNvSpPr>
            <p:nvPr/>
          </p:nvSpPr>
          <p:spPr bwMode="auto">
            <a:xfrm>
              <a:off x="302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3" name="Rectangle 8"/>
            <p:cNvSpPr>
              <a:spLocks noChangeArrowheads="1"/>
            </p:cNvSpPr>
            <p:nvPr/>
          </p:nvSpPr>
          <p:spPr bwMode="auto">
            <a:xfrm>
              <a:off x="326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4" name="Rectangle 9"/>
            <p:cNvSpPr>
              <a:spLocks noChangeArrowheads="1"/>
            </p:cNvSpPr>
            <p:nvPr/>
          </p:nvSpPr>
          <p:spPr bwMode="auto">
            <a:xfrm>
              <a:off x="374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5" name="Rectangle 10"/>
            <p:cNvSpPr>
              <a:spLocks noChangeArrowheads="1"/>
            </p:cNvSpPr>
            <p:nvPr/>
          </p:nvSpPr>
          <p:spPr bwMode="auto">
            <a:xfrm>
              <a:off x="398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6" name="Rectangle 11"/>
            <p:cNvSpPr>
              <a:spLocks noChangeArrowheads="1"/>
            </p:cNvSpPr>
            <p:nvPr/>
          </p:nvSpPr>
          <p:spPr bwMode="auto">
            <a:xfrm>
              <a:off x="374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7" name="Rectangle 12"/>
            <p:cNvSpPr>
              <a:spLocks noChangeArrowheads="1"/>
            </p:cNvSpPr>
            <p:nvPr/>
          </p:nvSpPr>
          <p:spPr bwMode="auto">
            <a:xfrm>
              <a:off x="398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8" name="Rectangle 13"/>
            <p:cNvSpPr>
              <a:spLocks noChangeArrowheads="1"/>
            </p:cNvSpPr>
            <p:nvPr/>
          </p:nvSpPr>
          <p:spPr bwMode="auto">
            <a:xfrm>
              <a:off x="422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89" name="Rectangle 14"/>
            <p:cNvSpPr>
              <a:spLocks noChangeArrowheads="1"/>
            </p:cNvSpPr>
            <p:nvPr/>
          </p:nvSpPr>
          <p:spPr bwMode="auto">
            <a:xfrm>
              <a:off x="446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0" name="Rectangle 15"/>
            <p:cNvSpPr>
              <a:spLocks noChangeArrowheads="1"/>
            </p:cNvSpPr>
            <p:nvPr/>
          </p:nvSpPr>
          <p:spPr bwMode="auto">
            <a:xfrm>
              <a:off x="422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1" name="Rectangle 16"/>
            <p:cNvSpPr>
              <a:spLocks noChangeArrowheads="1"/>
            </p:cNvSpPr>
            <p:nvPr/>
          </p:nvSpPr>
          <p:spPr bwMode="auto">
            <a:xfrm>
              <a:off x="446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2" name="Rectangle 17"/>
            <p:cNvSpPr>
              <a:spLocks noChangeArrowheads="1"/>
            </p:cNvSpPr>
            <p:nvPr/>
          </p:nvSpPr>
          <p:spPr bwMode="auto">
            <a:xfrm>
              <a:off x="494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3" name="Rectangle 18"/>
            <p:cNvSpPr>
              <a:spLocks noChangeArrowheads="1"/>
            </p:cNvSpPr>
            <p:nvPr/>
          </p:nvSpPr>
          <p:spPr bwMode="auto">
            <a:xfrm>
              <a:off x="518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4" name="Rectangle 19"/>
            <p:cNvSpPr>
              <a:spLocks noChangeArrowheads="1"/>
            </p:cNvSpPr>
            <p:nvPr/>
          </p:nvSpPr>
          <p:spPr bwMode="auto">
            <a:xfrm>
              <a:off x="494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5" name="Rectangle 20"/>
            <p:cNvSpPr>
              <a:spLocks noChangeArrowheads="1"/>
            </p:cNvSpPr>
            <p:nvPr/>
          </p:nvSpPr>
          <p:spPr bwMode="auto">
            <a:xfrm>
              <a:off x="518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6" name="Rectangle 21"/>
            <p:cNvSpPr>
              <a:spLocks noChangeArrowheads="1"/>
            </p:cNvSpPr>
            <p:nvPr/>
          </p:nvSpPr>
          <p:spPr bwMode="auto">
            <a:xfrm>
              <a:off x="302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7" name="Rectangle 22"/>
            <p:cNvSpPr>
              <a:spLocks noChangeArrowheads="1"/>
            </p:cNvSpPr>
            <p:nvPr/>
          </p:nvSpPr>
          <p:spPr bwMode="auto">
            <a:xfrm>
              <a:off x="326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8" name="Rectangle 23"/>
            <p:cNvSpPr>
              <a:spLocks noChangeArrowheads="1"/>
            </p:cNvSpPr>
            <p:nvPr/>
          </p:nvSpPr>
          <p:spPr bwMode="auto">
            <a:xfrm>
              <a:off x="302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499" name="Rectangle 24"/>
            <p:cNvSpPr>
              <a:spLocks noChangeArrowheads="1"/>
            </p:cNvSpPr>
            <p:nvPr/>
          </p:nvSpPr>
          <p:spPr bwMode="auto">
            <a:xfrm>
              <a:off x="326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0" name="Rectangle 25"/>
            <p:cNvSpPr>
              <a:spLocks noChangeArrowheads="1"/>
            </p:cNvSpPr>
            <p:nvPr/>
          </p:nvSpPr>
          <p:spPr bwMode="auto">
            <a:xfrm>
              <a:off x="374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1" name="Rectangle 26"/>
            <p:cNvSpPr>
              <a:spLocks noChangeArrowheads="1"/>
            </p:cNvSpPr>
            <p:nvPr/>
          </p:nvSpPr>
          <p:spPr bwMode="auto">
            <a:xfrm>
              <a:off x="398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2" name="Rectangle 27"/>
            <p:cNvSpPr>
              <a:spLocks noChangeArrowheads="1"/>
            </p:cNvSpPr>
            <p:nvPr/>
          </p:nvSpPr>
          <p:spPr bwMode="auto">
            <a:xfrm>
              <a:off x="374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3" name="Rectangle 28"/>
            <p:cNvSpPr>
              <a:spLocks noChangeArrowheads="1"/>
            </p:cNvSpPr>
            <p:nvPr/>
          </p:nvSpPr>
          <p:spPr bwMode="auto">
            <a:xfrm>
              <a:off x="398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4" name="Rectangle 29"/>
            <p:cNvSpPr>
              <a:spLocks noChangeArrowheads="1"/>
            </p:cNvSpPr>
            <p:nvPr/>
          </p:nvSpPr>
          <p:spPr bwMode="auto">
            <a:xfrm>
              <a:off x="422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5" name="Rectangle 30"/>
            <p:cNvSpPr>
              <a:spLocks noChangeArrowheads="1"/>
            </p:cNvSpPr>
            <p:nvPr/>
          </p:nvSpPr>
          <p:spPr bwMode="auto">
            <a:xfrm>
              <a:off x="446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6" name="Rectangle 31"/>
            <p:cNvSpPr>
              <a:spLocks noChangeArrowheads="1"/>
            </p:cNvSpPr>
            <p:nvPr/>
          </p:nvSpPr>
          <p:spPr bwMode="auto">
            <a:xfrm>
              <a:off x="422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7" name="Rectangle 32"/>
            <p:cNvSpPr>
              <a:spLocks noChangeArrowheads="1"/>
            </p:cNvSpPr>
            <p:nvPr/>
          </p:nvSpPr>
          <p:spPr bwMode="auto">
            <a:xfrm>
              <a:off x="446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8" name="Rectangle 33"/>
            <p:cNvSpPr>
              <a:spLocks noChangeArrowheads="1"/>
            </p:cNvSpPr>
            <p:nvPr/>
          </p:nvSpPr>
          <p:spPr bwMode="auto">
            <a:xfrm>
              <a:off x="494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09" name="Rectangle 34"/>
            <p:cNvSpPr>
              <a:spLocks noChangeArrowheads="1"/>
            </p:cNvSpPr>
            <p:nvPr/>
          </p:nvSpPr>
          <p:spPr bwMode="auto">
            <a:xfrm>
              <a:off x="518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0" name="Rectangle 35"/>
            <p:cNvSpPr>
              <a:spLocks noChangeArrowheads="1"/>
            </p:cNvSpPr>
            <p:nvPr/>
          </p:nvSpPr>
          <p:spPr bwMode="auto">
            <a:xfrm>
              <a:off x="494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1" name="Rectangle 36"/>
            <p:cNvSpPr>
              <a:spLocks noChangeArrowheads="1"/>
            </p:cNvSpPr>
            <p:nvPr/>
          </p:nvSpPr>
          <p:spPr bwMode="auto">
            <a:xfrm>
              <a:off x="518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2" name="Rectangle 37"/>
            <p:cNvSpPr>
              <a:spLocks noChangeArrowheads="1"/>
            </p:cNvSpPr>
            <p:nvPr/>
          </p:nvSpPr>
          <p:spPr bwMode="auto">
            <a:xfrm>
              <a:off x="302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3" name="Rectangle 38"/>
            <p:cNvSpPr>
              <a:spLocks noChangeArrowheads="1"/>
            </p:cNvSpPr>
            <p:nvPr/>
          </p:nvSpPr>
          <p:spPr bwMode="auto">
            <a:xfrm>
              <a:off x="326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4" name="Rectangle 39"/>
            <p:cNvSpPr>
              <a:spLocks noChangeArrowheads="1"/>
            </p:cNvSpPr>
            <p:nvPr/>
          </p:nvSpPr>
          <p:spPr bwMode="auto">
            <a:xfrm>
              <a:off x="302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5" name="Rectangle 40"/>
            <p:cNvSpPr>
              <a:spLocks noChangeArrowheads="1"/>
            </p:cNvSpPr>
            <p:nvPr/>
          </p:nvSpPr>
          <p:spPr bwMode="auto">
            <a:xfrm>
              <a:off x="326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6" name="Rectangle 41"/>
            <p:cNvSpPr>
              <a:spLocks noChangeArrowheads="1"/>
            </p:cNvSpPr>
            <p:nvPr/>
          </p:nvSpPr>
          <p:spPr bwMode="auto">
            <a:xfrm>
              <a:off x="374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7" name="Rectangle 42"/>
            <p:cNvSpPr>
              <a:spLocks noChangeArrowheads="1"/>
            </p:cNvSpPr>
            <p:nvPr/>
          </p:nvSpPr>
          <p:spPr bwMode="auto">
            <a:xfrm>
              <a:off x="398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8" name="Rectangle 43"/>
            <p:cNvSpPr>
              <a:spLocks noChangeArrowheads="1"/>
            </p:cNvSpPr>
            <p:nvPr/>
          </p:nvSpPr>
          <p:spPr bwMode="auto">
            <a:xfrm>
              <a:off x="374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19" name="Rectangle 44"/>
            <p:cNvSpPr>
              <a:spLocks noChangeArrowheads="1"/>
            </p:cNvSpPr>
            <p:nvPr/>
          </p:nvSpPr>
          <p:spPr bwMode="auto">
            <a:xfrm>
              <a:off x="398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0" name="Rectangle 45"/>
            <p:cNvSpPr>
              <a:spLocks noChangeArrowheads="1"/>
            </p:cNvSpPr>
            <p:nvPr/>
          </p:nvSpPr>
          <p:spPr bwMode="auto">
            <a:xfrm>
              <a:off x="422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1" name="Rectangle 46"/>
            <p:cNvSpPr>
              <a:spLocks noChangeArrowheads="1"/>
            </p:cNvSpPr>
            <p:nvPr/>
          </p:nvSpPr>
          <p:spPr bwMode="auto">
            <a:xfrm>
              <a:off x="446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2" name="Rectangle 47"/>
            <p:cNvSpPr>
              <a:spLocks noChangeArrowheads="1"/>
            </p:cNvSpPr>
            <p:nvPr/>
          </p:nvSpPr>
          <p:spPr bwMode="auto">
            <a:xfrm>
              <a:off x="422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3" name="Rectangle 48"/>
            <p:cNvSpPr>
              <a:spLocks noChangeArrowheads="1"/>
            </p:cNvSpPr>
            <p:nvPr/>
          </p:nvSpPr>
          <p:spPr bwMode="auto">
            <a:xfrm>
              <a:off x="446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4" name="Rectangle 49"/>
            <p:cNvSpPr>
              <a:spLocks noChangeArrowheads="1"/>
            </p:cNvSpPr>
            <p:nvPr/>
          </p:nvSpPr>
          <p:spPr bwMode="auto">
            <a:xfrm>
              <a:off x="494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5" name="Rectangle 50"/>
            <p:cNvSpPr>
              <a:spLocks noChangeArrowheads="1"/>
            </p:cNvSpPr>
            <p:nvPr/>
          </p:nvSpPr>
          <p:spPr bwMode="auto">
            <a:xfrm>
              <a:off x="518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6" name="Rectangle 51"/>
            <p:cNvSpPr>
              <a:spLocks noChangeArrowheads="1"/>
            </p:cNvSpPr>
            <p:nvPr/>
          </p:nvSpPr>
          <p:spPr bwMode="auto">
            <a:xfrm>
              <a:off x="494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7" name="Rectangle 52"/>
            <p:cNvSpPr>
              <a:spLocks noChangeArrowheads="1"/>
            </p:cNvSpPr>
            <p:nvPr/>
          </p:nvSpPr>
          <p:spPr bwMode="auto">
            <a:xfrm>
              <a:off x="518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8" name="Rectangle 53"/>
            <p:cNvSpPr>
              <a:spLocks noChangeArrowheads="1"/>
            </p:cNvSpPr>
            <p:nvPr/>
          </p:nvSpPr>
          <p:spPr bwMode="auto">
            <a:xfrm>
              <a:off x="3504" y="19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29" name="Rectangle 54"/>
            <p:cNvSpPr>
              <a:spLocks noChangeArrowheads="1"/>
            </p:cNvSpPr>
            <p:nvPr/>
          </p:nvSpPr>
          <p:spPr bwMode="auto">
            <a:xfrm>
              <a:off x="3648" y="19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0" name="Rectangle 55"/>
            <p:cNvSpPr>
              <a:spLocks noChangeArrowheads="1"/>
            </p:cNvSpPr>
            <p:nvPr/>
          </p:nvSpPr>
          <p:spPr bwMode="auto">
            <a:xfrm>
              <a:off x="302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1" name="Rectangle 56"/>
            <p:cNvSpPr>
              <a:spLocks noChangeArrowheads="1"/>
            </p:cNvSpPr>
            <p:nvPr/>
          </p:nvSpPr>
          <p:spPr bwMode="auto">
            <a:xfrm>
              <a:off x="326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2" name="Rectangle 57"/>
            <p:cNvSpPr>
              <a:spLocks noChangeArrowheads="1"/>
            </p:cNvSpPr>
            <p:nvPr/>
          </p:nvSpPr>
          <p:spPr bwMode="auto">
            <a:xfrm>
              <a:off x="302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3" name="Rectangle 58"/>
            <p:cNvSpPr>
              <a:spLocks noChangeArrowheads="1"/>
            </p:cNvSpPr>
            <p:nvPr/>
          </p:nvSpPr>
          <p:spPr bwMode="auto">
            <a:xfrm>
              <a:off x="326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4" name="Rectangle 59"/>
            <p:cNvSpPr>
              <a:spLocks noChangeArrowheads="1"/>
            </p:cNvSpPr>
            <p:nvPr/>
          </p:nvSpPr>
          <p:spPr bwMode="auto">
            <a:xfrm>
              <a:off x="374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5" name="Rectangle 60"/>
            <p:cNvSpPr>
              <a:spLocks noChangeArrowheads="1"/>
            </p:cNvSpPr>
            <p:nvPr/>
          </p:nvSpPr>
          <p:spPr bwMode="auto">
            <a:xfrm>
              <a:off x="398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6" name="Rectangle 61"/>
            <p:cNvSpPr>
              <a:spLocks noChangeArrowheads="1"/>
            </p:cNvSpPr>
            <p:nvPr/>
          </p:nvSpPr>
          <p:spPr bwMode="auto">
            <a:xfrm>
              <a:off x="374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7" name="Rectangle 62"/>
            <p:cNvSpPr>
              <a:spLocks noChangeArrowheads="1"/>
            </p:cNvSpPr>
            <p:nvPr/>
          </p:nvSpPr>
          <p:spPr bwMode="auto">
            <a:xfrm>
              <a:off x="398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8" name="Rectangle 63"/>
            <p:cNvSpPr>
              <a:spLocks noChangeArrowheads="1"/>
            </p:cNvSpPr>
            <p:nvPr/>
          </p:nvSpPr>
          <p:spPr bwMode="auto">
            <a:xfrm>
              <a:off x="422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39" name="Rectangle 64"/>
            <p:cNvSpPr>
              <a:spLocks noChangeArrowheads="1"/>
            </p:cNvSpPr>
            <p:nvPr/>
          </p:nvSpPr>
          <p:spPr bwMode="auto">
            <a:xfrm>
              <a:off x="446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0" name="Rectangle 65"/>
            <p:cNvSpPr>
              <a:spLocks noChangeArrowheads="1"/>
            </p:cNvSpPr>
            <p:nvPr/>
          </p:nvSpPr>
          <p:spPr bwMode="auto">
            <a:xfrm>
              <a:off x="422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1" name="Rectangle 66"/>
            <p:cNvSpPr>
              <a:spLocks noChangeArrowheads="1"/>
            </p:cNvSpPr>
            <p:nvPr/>
          </p:nvSpPr>
          <p:spPr bwMode="auto">
            <a:xfrm>
              <a:off x="446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2" name="Rectangle 67"/>
            <p:cNvSpPr>
              <a:spLocks noChangeArrowheads="1"/>
            </p:cNvSpPr>
            <p:nvPr/>
          </p:nvSpPr>
          <p:spPr bwMode="auto">
            <a:xfrm>
              <a:off x="494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3" name="Rectangle 68"/>
            <p:cNvSpPr>
              <a:spLocks noChangeArrowheads="1"/>
            </p:cNvSpPr>
            <p:nvPr/>
          </p:nvSpPr>
          <p:spPr bwMode="auto">
            <a:xfrm>
              <a:off x="518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4" name="Rectangle 69"/>
            <p:cNvSpPr>
              <a:spLocks noChangeArrowheads="1"/>
            </p:cNvSpPr>
            <p:nvPr/>
          </p:nvSpPr>
          <p:spPr bwMode="auto">
            <a:xfrm>
              <a:off x="494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5" name="Rectangle 70"/>
            <p:cNvSpPr>
              <a:spLocks noChangeArrowheads="1"/>
            </p:cNvSpPr>
            <p:nvPr/>
          </p:nvSpPr>
          <p:spPr bwMode="auto">
            <a:xfrm>
              <a:off x="518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6" name="Rectangle 71"/>
            <p:cNvSpPr>
              <a:spLocks noChangeArrowheads="1"/>
            </p:cNvSpPr>
            <p:nvPr/>
          </p:nvSpPr>
          <p:spPr bwMode="auto">
            <a:xfrm>
              <a:off x="3504" y="115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7" name="Rectangle 72"/>
            <p:cNvSpPr>
              <a:spLocks noChangeArrowheads="1"/>
            </p:cNvSpPr>
            <p:nvPr/>
          </p:nvSpPr>
          <p:spPr bwMode="auto">
            <a:xfrm>
              <a:off x="3648" y="115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8" name="Rectangle 73"/>
            <p:cNvSpPr>
              <a:spLocks noChangeArrowheads="1"/>
            </p:cNvSpPr>
            <p:nvPr/>
          </p:nvSpPr>
          <p:spPr bwMode="auto">
            <a:xfrm>
              <a:off x="4704" y="19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49" name="Rectangle 74"/>
            <p:cNvSpPr>
              <a:spLocks noChangeArrowheads="1"/>
            </p:cNvSpPr>
            <p:nvPr/>
          </p:nvSpPr>
          <p:spPr bwMode="auto">
            <a:xfrm>
              <a:off x="4848" y="19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50" name="Rectangle 75"/>
            <p:cNvSpPr>
              <a:spLocks noChangeArrowheads="1"/>
            </p:cNvSpPr>
            <p:nvPr/>
          </p:nvSpPr>
          <p:spPr bwMode="auto">
            <a:xfrm>
              <a:off x="4704" y="115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51" name="Rectangle 76"/>
            <p:cNvSpPr>
              <a:spLocks noChangeArrowheads="1"/>
            </p:cNvSpPr>
            <p:nvPr/>
          </p:nvSpPr>
          <p:spPr bwMode="auto">
            <a:xfrm>
              <a:off x="4848" y="115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52" name="Rectangle 77"/>
            <p:cNvSpPr>
              <a:spLocks noChangeArrowheads="1"/>
            </p:cNvSpPr>
            <p:nvPr/>
          </p:nvSpPr>
          <p:spPr bwMode="auto">
            <a:xfrm>
              <a:off x="3504" y="0"/>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sp>
          <p:nvSpPr>
            <p:cNvPr id="19553" name="Rectangle 78"/>
            <p:cNvSpPr>
              <a:spLocks noChangeArrowheads="1"/>
            </p:cNvSpPr>
            <p:nvPr/>
          </p:nvSpPr>
          <p:spPr bwMode="auto">
            <a:xfrm>
              <a:off x="4704" y="0"/>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grpSp>
          <p:nvGrpSpPr>
            <p:cNvPr id="19554" name="Group 79"/>
            <p:cNvGrpSpPr>
              <a:grpSpLocks/>
            </p:cNvGrpSpPr>
            <p:nvPr/>
          </p:nvGrpSpPr>
          <p:grpSpPr bwMode="auto">
            <a:xfrm>
              <a:off x="3024" y="0"/>
              <a:ext cx="192" cy="144"/>
              <a:chOff x="3072" y="912"/>
              <a:chExt cx="192" cy="144"/>
            </a:xfrm>
          </p:grpSpPr>
          <p:sp>
            <p:nvSpPr>
              <p:cNvPr id="20101" name="Rectangle 8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102" name="Rectangle 8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103" name="Rectangle 8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104" name="Rectangle 8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55" name="Group 84"/>
            <p:cNvGrpSpPr>
              <a:grpSpLocks/>
            </p:cNvGrpSpPr>
            <p:nvPr/>
          </p:nvGrpSpPr>
          <p:grpSpPr bwMode="auto">
            <a:xfrm>
              <a:off x="3264" y="0"/>
              <a:ext cx="192" cy="144"/>
              <a:chOff x="3072" y="912"/>
              <a:chExt cx="192" cy="144"/>
            </a:xfrm>
          </p:grpSpPr>
          <p:sp>
            <p:nvSpPr>
              <p:cNvPr id="20097" name="Rectangle 8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8" name="Rectangle 8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9" name="Rectangle 8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100" name="Rectangle 8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56" name="Group 89"/>
            <p:cNvGrpSpPr>
              <a:grpSpLocks/>
            </p:cNvGrpSpPr>
            <p:nvPr/>
          </p:nvGrpSpPr>
          <p:grpSpPr bwMode="auto">
            <a:xfrm>
              <a:off x="3744" y="0"/>
              <a:ext cx="192" cy="144"/>
              <a:chOff x="3072" y="912"/>
              <a:chExt cx="192" cy="144"/>
            </a:xfrm>
          </p:grpSpPr>
          <p:sp>
            <p:nvSpPr>
              <p:cNvPr id="20093" name="Rectangle 9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4" name="Rectangle 9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5" name="Rectangle 9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6" name="Rectangle 9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57" name="Group 94"/>
            <p:cNvGrpSpPr>
              <a:grpSpLocks/>
            </p:cNvGrpSpPr>
            <p:nvPr/>
          </p:nvGrpSpPr>
          <p:grpSpPr bwMode="auto">
            <a:xfrm>
              <a:off x="3984" y="0"/>
              <a:ext cx="192" cy="144"/>
              <a:chOff x="3072" y="912"/>
              <a:chExt cx="192" cy="144"/>
            </a:xfrm>
          </p:grpSpPr>
          <p:sp>
            <p:nvSpPr>
              <p:cNvPr id="20089" name="Rectangle 9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0" name="Rectangle 9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1" name="Rectangle 9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92" name="Rectangle 9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58" name="Group 99"/>
            <p:cNvGrpSpPr>
              <a:grpSpLocks/>
            </p:cNvGrpSpPr>
            <p:nvPr/>
          </p:nvGrpSpPr>
          <p:grpSpPr bwMode="auto">
            <a:xfrm>
              <a:off x="4224" y="0"/>
              <a:ext cx="192" cy="144"/>
              <a:chOff x="3072" y="912"/>
              <a:chExt cx="192" cy="144"/>
            </a:xfrm>
          </p:grpSpPr>
          <p:sp>
            <p:nvSpPr>
              <p:cNvPr id="20085" name="Rectangle 10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6" name="Rectangle 10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7" name="Rectangle 10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8" name="Rectangle 10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59" name="Group 104"/>
            <p:cNvGrpSpPr>
              <a:grpSpLocks/>
            </p:cNvGrpSpPr>
            <p:nvPr/>
          </p:nvGrpSpPr>
          <p:grpSpPr bwMode="auto">
            <a:xfrm>
              <a:off x="4464" y="0"/>
              <a:ext cx="192" cy="144"/>
              <a:chOff x="3072" y="912"/>
              <a:chExt cx="192" cy="144"/>
            </a:xfrm>
          </p:grpSpPr>
          <p:sp>
            <p:nvSpPr>
              <p:cNvPr id="20081" name="Rectangle 10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2" name="Rectangle 10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3" name="Rectangle 10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4" name="Rectangle 10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0" name="Group 109"/>
            <p:cNvGrpSpPr>
              <a:grpSpLocks/>
            </p:cNvGrpSpPr>
            <p:nvPr/>
          </p:nvGrpSpPr>
          <p:grpSpPr bwMode="auto">
            <a:xfrm>
              <a:off x="4944" y="0"/>
              <a:ext cx="192" cy="144"/>
              <a:chOff x="3072" y="912"/>
              <a:chExt cx="192" cy="144"/>
            </a:xfrm>
          </p:grpSpPr>
          <p:sp>
            <p:nvSpPr>
              <p:cNvPr id="20077" name="Rectangle 11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8" name="Rectangle 11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9" name="Rectangle 11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80" name="Rectangle 11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1" name="Group 114"/>
            <p:cNvGrpSpPr>
              <a:grpSpLocks/>
            </p:cNvGrpSpPr>
            <p:nvPr/>
          </p:nvGrpSpPr>
          <p:grpSpPr bwMode="auto">
            <a:xfrm>
              <a:off x="5184" y="0"/>
              <a:ext cx="192" cy="144"/>
              <a:chOff x="3072" y="912"/>
              <a:chExt cx="192" cy="144"/>
            </a:xfrm>
          </p:grpSpPr>
          <p:sp>
            <p:nvSpPr>
              <p:cNvPr id="20073" name="Rectangle 11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4" name="Rectangle 11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5" name="Rectangle 11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6" name="Rectangle 11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2" name="Group 119"/>
            <p:cNvGrpSpPr>
              <a:grpSpLocks/>
            </p:cNvGrpSpPr>
            <p:nvPr/>
          </p:nvGrpSpPr>
          <p:grpSpPr bwMode="auto">
            <a:xfrm rot="5359961">
              <a:off x="168" y="216"/>
              <a:ext cx="192" cy="144"/>
              <a:chOff x="3072" y="912"/>
              <a:chExt cx="192" cy="144"/>
            </a:xfrm>
          </p:grpSpPr>
          <p:sp>
            <p:nvSpPr>
              <p:cNvPr id="20069" name="Rectangle 12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0" name="Rectangle 12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1" name="Rectangle 12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72" name="Rectangle 12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3" name="Group 124"/>
            <p:cNvGrpSpPr>
              <a:grpSpLocks/>
            </p:cNvGrpSpPr>
            <p:nvPr/>
          </p:nvGrpSpPr>
          <p:grpSpPr bwMode="auto">
            <a:xfrm rot="5359961">
              <a:off x="168" y="456"/>
              <a:ext cx="192" cy="144"/>
              <a:chOff x="3072" y="912"/>
              <a:chExt cx="192" cy="144"/>
            </a:xfrm>
          </p:grpSpPr>
          <p:sp>
            <p:nvSpPr>
              <p:cNvPr id="20065" name="Rectangle 12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6" name="Rectangle 12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7" name="Rectangle 12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8" name="Rectangle 12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4" name="Group 129"/>
            <p:cNvGrpSpPr>
              <a:grpSpLocks/>
            </p:cNvGrpSpPr>
            <p:nvPr/>
          </p:nvGrpSpPr>
          <p:grpSpPr bwMode="auto">
            <a:xfrm rot="5359961">
              <a:off x="168" y="696"/>
              <a:ext cx="192" cy="144"/>
              <a:chOff x="3072" y="912"/>
              <a:chExt cx="192" cy="144"/>
            </a:xfrm>
          </p:grpSpPr>
          <p:sp>
            <p:nvSpPr>
              <p:cNvPr id="20061" name="Rectangle 13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2" name="Rectangle 13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3" name="Rectangle 13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4" name="Rectangle 13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5" name="Group 134"/>
            <p:cNvGrpSpPr>
              <a:grpSpLocks/>
            </p:cNvGrpSpPr>
            <p:nvPr/>
          </p:nvGrpSpPr>
          <p:grpSpPr bwMode="auto">
            <a:xfrm rot="5359961">
              <a:off x="168" y="936"/>
              <a:ext cx="192" cy="144"/>
              <a:chOff x="3072" y="912"/>
              <a:chExt cx="192" cy="144"/>
            </a:xfrm>
          </p:grpSpPr>
          <p:sp>
            <p:nvSpPr>
              <p:cNvPr id="20057" name="Rectangle 13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8" name="Rectangle 13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9" name="Rectangle 13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60" name="Rectangle 13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6" name="Group 139"/>
            <p:cNvGrpSpPr>
              <a:grpSpLocks/>
            </p:cNvGrpSpPr>
            <p:nvPr/>
          </p:nvGrpSpPr>
          <p:grpSpPr bwMode="auto">
            <a:xfrm rot="5359961">
              <a:off x="168" y="1176"/>
              <a:ext cx="192" cy="144"/>
              <a:chOff x="3072" y="912"/>
              <a:chExt cx="192" cy="144"/>
            </a:xfrm>
          </p:grpSpPr>
          <p:sp>
            <p:nvSpPr>
              <p:cNvPr id="20053" name="Rectangle 14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4" name="Rectangle 14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5" name="Rectangle 14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6" name="Rectangle 14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7" name="Group 144"/>
            <p:cNvGrpSpPr>
              <a:grpSpLocks/>
            </p:cNvGrpSpPr>
            <p:nvPr/>
          </p:nvGrpSpPr>
          <p:grpSpPr bwMode="auto">
            <a:xfrm rot="5359961">
              <a:off x="168" y="1416"/>
              <a:ext cx="192" cy="144"/>
              <a:chOff x="3072" y="912"/>
              <a:chExt cx="192" cy="144"/>
            </a:xfrm>
          </p:grpSpPr>
          <p:sp>
            <p:nvSpPr>
              <p:cNvPr id="20049" name="Rectangle 14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0" name="Rectangle 14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1" name="Rectangle 14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52" name="Rectangle 14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8" name="Group 149"/>
            <p:cNvGrpSpPr>
              <a:grpSpLocks/>
            </p:cNvGrpSpPr>
            <p:nvPr/>
          </p:nvGrpSpPr>
          <p:grpSpPr bwMode="auto">
            <a:xfrm rot="5359961">
              <a:off x="168" y="1656"/>
              <a:ext cx="192" cy="144"/>
              <a:chOff x="3072" y="912"/>
              <a:chExt cx="192" cy="144"/>
            </a:xfrm>
          </p:grpSpPr>
          <p:sp>
            <p:nvSpPr>
              <p:cNvPr id="20045" name="Rectangle 15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6" name="Rectangle 15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7" name="Rectangle 15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8" name="Rectangle 15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69" name="Group 154"/>
            <p:cNvGrpSpPr>
              <a:grpSpLocks/>
            </p:cNvGrpSpPr>
            <p:nvPr/>
          </p:nvGrpSpPr>
          <p:grpSpPr bwMode="auto">
            <a:xfrm rot="5359961">
              <a:off x="168" y="1896"/>
              <a:ext cx="192" cy="144"/>
              <a:chOff x="3072" y="912"/>
              <a:chExt cx="192" cy="144"/>
            </a:xfrm>
          </p:grpSpPr>
          <p:sp>
            <p:nvSpPr>
              <p:cNvPr id="20041" name="Rectangle 15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2" name="Rectangle 15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3" name="Rectangle 15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4" name="Rectangle 15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570" name="AutoShape 159"/>
            <p:cNvSpPr>
              <a:spLocks noChangeArrowheads="1"/>
            </p:cNvSpPr>
            <p:nvPr/>
          </p:nvSpPr>
          <p:spPr bwMode="auto">
            <a:xfrm rot="10770867">
              <a:off x="2784" y="48"/>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1" name="AutoShape 160"/>
            <p:cNvSpPr>
              <a:spLocks noChangeArrowheads="1"/>
            </p:cNvSpPr>
            <p:nvPr/>
          </p:nvSpPr>
          <p:spPr bwMode="auto">
            <a:xfrm rot="10770867">
              <a:off x="2832" y="48"/>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2" name="AutoShape 161"/>
            <p:cNvSpPr>
              <a:spLocks noChangeArrowheads="1"/>
            </p:cNvSpPr>
            <p:nvPr/>
          </p:nvSpPr>
          <p:spPr bwMode="auto">
            <a:xfrm rot="10770867">
              <a:off x="2880" y="48"/>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3" name="AutoShape 162"/>
            <p:cNvSpPr>
              <a:spLocks noChangeArrowheads="1"/>
            </p:cNvSpPr>
            <p:nvPr/>
          </p:nvSpPr>
          <p:spPr bwMode="auto">
            <a:xfrm rot="10770867">
              <a:off x="2928" y="48"/>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4" name="Rectangle 163"/>
            <p:cNvSpPr>
              <a:spLocks noChangeArrowheads="1"/>
            </p:cNvSpPr>
            <p:nvPr/>
          </p:nvSpPr>
          <p:spPr bwMode="auto">
            <a:xfrm>
              <a:off x="38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5" name="Rectangle 164"/>
            <p:cNvSpPr>
              <a:spLocks noChangeArrowheads="1"/>
            </p:cNvSpPr>
            <p:nvPr/>
          </p:nvSpPr>
          <p:spPr bwMode="auto">
            <a:xfrm>
              <a:off x="62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6" name="Rectangle 165"/>
            <p:cNvSpPr>
              <a:spLocks noChangeArrowheads="1"/>
            </p:cNvSpPr>
            <p:nvPr/>
          </p:nvSpPr>
          <p:spPr bwMode="auto">
            <a:xfrm>
              <a:off x="38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7" name="Rectangle 166"/>
            <p:cNvSpPr>
              <a:spLocks noChangeArrowheads="1"/>
            </p:cNvSpPr>
            <p:nvPr/>
          </p:nvSpPr>
          <p:spPr bwMode="auto">
            <a:xfrm>
              <a:off x="62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8" name="Rectangle 167"/>
            <p:cNvSpPr>
              <a:spLocks noChangeArrowheads="1"/>
            </p:cNvSpPr>
            <p:nvPr/>
          </p:nvSpPr>
          <p:spPr bwMode="auto">
            <a:xfrm>
              <a:off x="38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79" name="Rectangle 168"/>
            <p:cNvSpPr>
              <a:spLocks noChangeArrowheads="1"/>
            </p:cNvSpPr>
            <p:nvPr/>
          </p:nvSpPr>
          <p:spPr bwMode="auto">
            <a:xfrm>
              <a:off x="62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0" name="Rectangle 169"/>
            <p:cNvSpPr>
              <a:spLocks noChangeArrowheads="1"/>
            </p:cNvSpPr>
            <p:nvPr/>
          </p:nvSpPr>
          <p:spPr bwMode="auto">
            <a:xfrm>
              <a:off x="38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1" name="Rectangle 170"/>
            <p:cNvSpPr>
              <a:spLocks noChangeArrowheads="1"/>
            </p:cNvSpPr>
            <p:nvPr/>
          </p:nvSpPr>
          <p:spPr bwMode="auto">
            <a:xfrm>
              <a:off x="62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2" name="Rectangle 171"/>
            <p:cNvSpPr>
              <a:spLocks noChangeArrowheads="1"/>
            </p:cNvSpPr>
            <p:nvPr/>
          </p:nvSpPr>
          <p:spPr bwMode="auto">
            <a:xfrm>
              <a:off x="38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3" name="Rectangle 172"/>
            <p:cNvSpPr>
              <a:spLocks noChangeArrowheads="1"/>
            </p:cNvSpPr>
            <p:nvPr/>
          </p:nvSpPr>
          <p:spPr bwMode="auto">
            <a:xfrm>
              <a:off x="62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4" name="Rectangle 173"/>
            <p:cNvSpPr>
              <a:spLocks noChangeArrowheads="1"/>
            </p:cNvSpPr>
            <p:nvPr/>
          </p:nvSpPr>
          <p:spPr bwMode="auto">
            <a:xfrm>
              <a:off x="38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5" name="Rectangle 174"/>
            <p:cNvSpPr>
              <a:spLocks noChangeArrowheads="1"/>
            </p:cNvSpPr>
            <p:nvPr/>
          </p:nvSpPr>
          <p:spPr bwMode="auto">
            <a:xfrm>
              <a:off x="62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6" name="Rectangle 175"/>
            <p:cNvSpPr>
              <a:spLocks noChangeArrowheads="1"/>
            </p:cNvSpPr>
            <p:nvPr/>
          </p:nvSpPr>
          <p:spPr bwMode="auto">
            <a:xfrm>
              <a:off x="864" y="19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7" name="Rectangle 176"/>
            <p:cNvSpPr>
              <a:spLocks noChangeArrowheads="1"/>
            </p:cNvSpPr>
            <p:nvPr/>
          </p:nvSpPr>
          <p:spPr bwMode="auto">
            <a:xfrm>
              <a:off x="1008" y="19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8" name="Rectangle 177"/>
            <p:cNvSpPr>
              <a:spLocks noChangeArrowheads="1"/>
            </p:cNvSpPr>
            <p:nvPr/>
          </p:nvSpPr>
          <p:spPr bwMode="auto">
            <a:xfrm>
              <a:off x="38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89" name="Rectangle 178"/>
            <p:cNvSpPr>
              <a:spLocks noChangeArrowheads="1"/>
            </p:cNvSpPr>
            <p:nvPr/>
          </p:nvSpPr>
          <p:spPr bwMode="auto">
            <a:xfrm>
              <a:off x="62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0" name="Rectangle 179"/>
            <p:cNvSpPr>
              <a:spLocks noChangeArrowheads="1"/>
            </p:cNvSpPr>
            <p:nvPr/>
          </p:nvSpPr>
          <p:spPr bwMode="auto">
            <a:xfrm>
              <a:off x="38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1" name="Rectangle 180"/>
            <p:cNvSpPr>
              <a:spLocks noChangeArrowheads="1"/>
            </p:cNvSpPr>
            <p:nvPr/>
          </p:nvSpPr>
          <p:spPr bwMode="auto">
            <a:xfrm>
              <a:off x="62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2" name="Rectangle 181"/>
            <p:cNvSpPr>
              <a:spLocks noChangeArrowheads="1"/>
            </p:cNvSpPr>
            <p:nvPr/>
          </p:nvSpPr>
          <p:spPr bwMode="auto">
            <a:xfrm>
              <a:off x="864" y="115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3" name="Rectangle 182"/>
            <p:cNvSpPr>
              <a:spLocks noChangeArrowheads="1"/>
            </p:cNvSpPr>
            <p:nvPr/>
          </p:nvSpPr>
          <p:spPr bwMode="auto">
            <a:xfrm>
              <a:off x="1008" y="115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4" name="Rectangle 183"/>
            <p:cNvSpPr>
              <a:spLocks noChangeArrowheads="1"/>
            </p:cNvSpPr>
            <p:nvPr/>
          </p:nvSpPr>
          <p:spPr bwMode="auto">
            <a:xfrm>
              <a:off x="864" y="0"/>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grpSp>
          <p:nvGrpSpPr>
            <p:cNvPr id="19595" name="Group 184"/>
            <p:cNvGrpSpPr>
              <a:grpSpLocks/>
            </p:cNvGrpSpPr>
            <p:nvPr/>
          </p:nvGrpSpPr>
          <p:grpSpPr bwMode="auto">
            <a:xfrm>
              <a:off x="384" y="0"/>
              <a:ext cx="192" cy="144"/>
              <a:chOff x="3072" y="912"/>
              <a:chExt cx="192" cy="144"/>
            </a:xfrm>
          </p:grpSpPr>
          <p:sp>
            <p:nvSpPr>
              <p:cNvPr id="20037" name="Rectangle 18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8" name="Rectangle 18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9" name="Rectangle 18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40" name="Rectangle 18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596" name="Group 189"/>
            <p:cNvGrpSpPr>
              <a:grpSpLocks/>
            </p:cNvGrpSpPr>
            <p:nvPr/>
          </p:nvGrpSpPr>
          <p:grpSpPr bwMode="auto">
            <a:xfrm>
              <a:off x="624" y="0"/>
              <a:ext cx="192" cy="144"/>
              <a:chOff x="3072" y="912"/>
              <a:chExt cx="192" cy="144"/>
            </a:xfrm>
          </p:grpSpPr>
          <p:sp>
            <p:nvSpPr>
              <p:cNvPr id="20033" name="Rectangle 19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4" name="Rectangle 19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5" name="Rectangle 19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6" name="Rectangle 19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597" name="Rectangle 194"/>
            <p:cNvSpPr>
              <a:spLocks noChangeArrowheads="1"/>
            </p:cNvSpPr>
            <p:nvPr/>
          </p:nvSpPr>
          <p:spPr bwMode="auto">
            <a:xfrm>
              <a:off x="110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8" name="Rectangle 195"/>
            <p:cNvSpPr>
              <a:spLocks noChangeArrowheads="1"/>
            </p:cNvSpPr>
            <p:nvPr/>
          </p:nvSpPr>
          <p:spPr bwMode="auto">
            <a:xfrm>
              <a:off x="134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599" name="Rectangle 196"/>
            <p:cNvSpPr>
              <a:spLocks noChangeArrowheads="1"/>
            </p:cNvSpPr>
            <p:nvPr/>
          </p:nvSpPr>
          <p:spPr bwMode="auto">
            <a:xfrm>
              <a:off x="110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0" name="Rectangle 197"/>
            <p:cNvSpPr>
              <a:spLocks noChangeArrowheads="1"/>
            </p:cNvSpPr>
            <p:nvPr/>
          </p:nvSpPr>
          <p:spPr bwMode="auto">
            <a:xfrm>
              <a:off x="134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1" name="Rectangle 198"/>
            <p:cNvSpPr>
              <a:spLocks noChangeArrowheads="1"/>
            </p:cNvSpPr>
            <p:nvPr/>
          </p:nvSpPr>
          <p:spPr bwMode="auto">
            <a:xfrm>
              <a:off x="158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2" name="Rectangle 199"/>
            <p:cNvSpPr>
              <a:spLocks noChangeArrowheads="1"/>
            </p:cNvSpPr>
            <p:nvPr/>
          </p:nvSpPr>
          <p:spPr bwMode="auto">
            <a:xfrm>
              <a:off x="182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3" name="Rectangle 200"/>
            <p:cNvSpPr>
              <a:spLocks noChangeArrowheads="1"/>
            </p:cNvSpPr>
            <p:nvPr/>
          </p:nvSpPr>
          <p:spPr bwMode="auto">
            <a:xfrm>
              <a:off x="158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4" name="Rectangle 201"/>
            <p:cNvSpPr>
              <a:spLocks noChangeArrowheads="1"/>
            </p:cNvSpPr>
            <p:nvPr/>
          </p:nvSpPr>
          <p:spPr bwMode="auto">
            <a:xfrm>
              <a:off x="182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5" name="Rectangle 202"/>
            <p:cNvSpPr>
              <a:spLocks noChangeArrowheads="1"/>
            </p:cNvSpPr>
            <p:nvPr/>
          </p:nvSpPr>
          <p:spPr bwMode="auto">
            <a:xfrm>
              <a:off x="110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6" name="Rectangle 203"/>
            <p:cNvSpPr>
              <a:spLocks noChangeArrowheads="1"/>
            </p:cNvSpPr>
            <p:nvPr/>
          </p:nvSpPr>
          <p:spPr bwMode="auto">
            <a:xfrm>
              <a:off x="134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7" name="Rectangle 204"/>
            <p:cNvSpPr>
              <a:spLocks noChangeArrowheads="1"/>
            </p:cNvSpPr>
            <p:nvPr/>
          </p:nvSpPr>
          <p:spPr bwMode="auto">
            <a:xfrm>
              <a:off x="110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8" name="Rectangle 205"/>
            <p:cNvSpPr>
              <a:spLocks noChangeArrowheads="1"/>
            </p:cNvSpPr>
            <p:nvPr/>
          </p:nvSpPr>
          <p:spPr bwMode="auto">
            <a:xfrm>
              <a:off x="134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09" name="Rectangle 206"/>
            <p:cNvSpPr>
              <a:spLocks noChangeArrowheads="1"/>
            </p:cNvSpPr>
            <p:nvPr/>
          </p:nvSpPr>
          <p:spPr bwMode="auto">
            <a:xfrm>
              <a:off x="158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0" name="Rectangle 207"/>
            <p:cNvSpPr>
              <a:spLocks noChangeArrowheads="1"/>
            </p:cNvSpPr>
            <p:nvPr/>
          </p:nvSpPr>
          <p:spPr bwMode="auto">
            <a:xfrm>
              <a:off x="182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1" name="Rectangle 208"/>
            <p:cNvSpPr>
              <a:spLocks noChangeArrowheads="1"/>
            </p:cNvSpPr>
            <p:nvPr/>
          </p:nvSpPr>
          <p:spPr bwMode="auto">
            <a:xfrm>
              <a:off x="158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2" name="Rectangle 209"/>
            <p:cNvSpPr>
              <a:spLocks noChangeArrowheads="1"/>
            </p:cNvSpPr>
            <p:nvPr/>
          </p:nvSpPr>
          <p:spPr bwMode="auto">
            <a:xfrm>
              <a:off x="182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3" name="Rectangle 210"/>
            <p:cNvSpPr>
              <a:spLocks noChangeArrowheads="1"/>
            </p:cNvSpPr>
            <p:nvPr/>
          </p:nvSpPr>
          <p:spPr bwMode="auto">
            <a:xfrm>
              <a:off x="110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4" name="Rectangle 211"/>
            <p:cNvSpPr>
              <a:spLocks noChangeArrowheads="1"/>
            </p:cNvSpPr>
            <p:nvPr/>
          </p:nvSpPr>
          <p:spPr bwMode="auto">
            <a:xfrm>
              <a:off x="134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5" name="Rectangle 212"/>
            <p:cNvSpPr>
              <a:spLocks noChangeArrowheads="1"/>
            </p:cNvSpPr>
            <p:nvPr/>
          </p:nvSpPr>
          <p:spPr bwMode="auto">
            <a:xfrm>
              <a:off x="110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6" name="Rectangle 213"/>
            <p:cNvSpPr>
              <a:spLocks noChangeArrowheads="1"/>
            </p:cNvSpPr>
            <p:nvPr/>
          </p:nvSpPr>
          <p:spPr bwMode="auto">
            <a:xfrm>
              <a:off x="134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7" name="Rectangle 214"/>
            <p:cNvSpPr>
              <a:spLocks noChangeArrowheads="1"/>
            </p:cNvSpPr>
            <p:nvPr/>
          </p:nvSpPr>
          <p:spPr bwMode="auto">
            <a:xfrm>
              <a:off x="158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8" name="Rectangle 215"/>
            <p:cNvSpPr>
              <a:spLocks noChangeArrowheads="1"/>
            </p:cNvSpPr>
            <p:nvPr/>
          </p:nvSpPr>
          <p:spPr bwMode="auto">
            <a:xfrm>
              <a:off x="182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19" name="Rectangle 216"/>
            <p:cNvSpPr>
              <a:spLocks noChangeArrowheads="1"/>
            </p:cNvSpPr>
            <p:nvPr/>
          </p:nvSpPr>
          <p:spPr bwMode="auto">
            <a:xfrm>
              <a:off x="158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0" name="Rectangle 217"/>
            <p:cNvSpPr>
              <a:spLocks noChangeArrowheads="1"/>
            </p:cNvSpPr>
            <p:nvPr/>
          </p:nvSpPr>
          <p:spPr bwMode="auto">
            <a:xfrm>
              <a:off x="182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1" name="Rectangle 218"/>
            <p:cNvSpPr>
              <a:spLocks noChangeArrowheads="1"/>
            </p:cNvSpPr>
            <p:nvPr/>
          </p:nvSpPr>
          <p:spPr bwMode="auto">
            <a:xfrm>
              <a:off x="110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2" name="Rectangle 219"/>
            <p:cNvSpPr>
              <a:spLocks noChangeArrowheads="1"/>
            </p:cNvSpPr>
            <p:nvPr/>
          </p:nvSpPr>
          <p:spPr bwMode="auto">
            <a:xfrm>
              <a:off x="134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3" name="Rectangle 220"/>
            <p:cNvSpPr>
              <a:spLocks noChangeArrowheads="1"/>
            </p:cNvSpPr>
            <p:nvPr/>
          </p:nvSpPr>
          <p:spPr bwMode="auto">
            <a:xfrm>
              <a:off x="110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4" name="Rectangle 221"/>
            <p:cNvSpPr>
              <a:spLocks noChangeArrowheads="1"/>
            </p:cNvSpPr>
            <p:nvPr/>
          </p:nvSpPr>
          <p:spPr bwMode="auto">
            <a:xfrm>
              <a:off x="134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5" name="Rectangle 222"/>
            <p:cNvSpPr>
              <a:spLocks noChangeArrowheads="1"/>
            </p:cNvSpPr>
            <p:nvPr/>
          </p:nvSpPr>
          <p:spPr bwMode="auto">
            <a:xfrm>
              <a:off x="158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6" name="Rectangle 223"/>
            <p:cNvSpPr>
              <a:spLocks noChangeArrowheads="1"/>
            </p:cNvSpPr>
            <p:nvPr/>
          </p:nvSpPr>
          <p:spPr bwMode="auto">
            <a:xfrm>
              <a:off x="182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7" name="Rectangle 224"/>
            <p:cNvSpPr>
              <a:spLocks noChangeArrowheads="1"/>
            </p:cNvSpPr>
            <p:nvPr/>
          </p:nvSpPr>
          <p:spPr bwMode="auto">
            <a:xfrm>
              <a:off x="158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28" name="Rectangle 225"/>
            <p:cNvSpPr>
              <a:spLocks noChangeArrowheads="1"/>
            </p:cNvSpPr>
            <p:nvPr/>
          </p:nvSpPr>
          <p:spPr bwMode="auto">
            <a:xfrm>
              <a:off x="182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nvGrpSpPr>
            <p:cNvPr id="19629" name="Group 226"/>
            <p:cNvGrpSpPr>
              <a:grpSpLocks/>
            </p:cNvGrpSpPr>
            <p:nvPr/>
          </p:nvGrpSpPr>
          <p:grpSpPr bwMode="auto">
            <a:xfrm>
              <a:off x="1104" y="0"/>
              <a:ext cx="192" cy="144"/>
              <a:chOff x="3072" y="912"/>
              <a:chExt cx="192" cy="144"/>
            </a:xfrm>
          </p:grpSpPr>
          <p:sp>
            <p:nvSpPr>
              <p:cNvPr id="20029" name="Rectangle 22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0" name="Rectangle 22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1" name="Rectangle 22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32" name="Rectangle 23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0" name="Group 231"/>
            <p:cNvGrpSpPr>
              <a:grpSpLocks/>
            </p:cNvGrpSpPr>
            <p:nvPr/>
          </p:nvGrpSpPr>
          <p:grpSpPr bwMode="auto">
            <a:xfrm>
              <a:off x="1344" y="0"/>
              <a:ext cx="192" cy="144"/>
              <a:chOff x="3072" y="912"/>
              <a:chExt cx="192" cy="144"/>
            </a:xfrm>
          </p:grpSpPr>
          <p:sp>
            <p:nvSpPr>
              <p:cNvPr id="20025" name="Rectangle 23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6" name="Rectangle 23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7" name="Rectangle 23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8" name="Rectangle 23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1" name="Group 236"/>
            <p:cNvGrpSpPr>
              <a:grpSpLocks/>
            </p:cNvGrpSpPr>
            <p:nvPr/>
          </p:nvGrpSpPr>
          <p:grpSpPr bwMode="auto">
            <a:xfrm>
              <a:off x="1584" y="0"/>
              <a:ext cx="192" cy="144"/>
              <a:chOff x="3072" y="912"/>
              <a:chExt cx="192" cy="144"/>
            </a:xfrm>
          </p:grpSpPr>
          <p:sp>
            <p:nvSpPr>
              <p:cNvPr id="20021" name="Rectangle 23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2" name="Rectangle 23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3" name="Rectangle 23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4" name="Rectangle 24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2" name="Group 241"/>
            <p:cNvGrpSpPr>
              <a:grpSpLocks/>
            </p:cNvGrpSpPr>
            <p:nvPr/>
          </p:nvGrpSpPr>
          <p:grpSpPr bwMode="auto">
            <a:xfrm>
              <a:off x="1824" y="0"/>
              <a:ext cx="192" cy="144"/>
              <a:chOff x="3072" y="912"/>
              <a:chExt cx="192" cy="144"/>
            </a:xfrm>
          </p:grpSpPr>
          <p:sp>
            <p:nvSpPr>
              <p:cNvPr id="20017" name="Rectangle 24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8" name="Rectangle 24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9" name="Rectangle 24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20" name="Rectangle 24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3" name="Group 246"/>
            <p:cNvGrpSpPr>
              <a:grpSpLocks/>
            </p:cNvGrpSpPr>
            <p:nvPr/>
          </p:nvGrpSpPr>
          <p:grpSpPr bwMode="auto">
            <a:xfrm rot="5359961">
              <a:off x="5400" y="216"/>
              <a:ext cx="192" cy="144"/>
              <a:chOff x="3072" y="912"/>
              <a:chExt cx="192" cy="144"/>
            </a:xfrm>
          </p:grpSpPr>
          <p:sp>
            <p:nvSpPr>
              <p:cNvPr id="20013" name="Rectangle 24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4" name="Rectangle 24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5" name="Rectangle 24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6" name="Rectangle 25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4" name="Group 251"/>
            <p:cNvGrpSpPr>
              <a:grpSpLocks/>
            </p:cNvGrpSpPr>
            <p:nvPr/>
          </p:nvGrpSpPr>
          <p:grpSpPr bwMode="auto">
            <a:xfrm rot="5359961">
              <a:off x="5400" y="456"/>
              <a:ext cx="192" cy="144"/>
              <a:chOff x="3072" y="912"/>
              <a:chExt cx="192" cy="144"/>
            </a:xfrm>
          </p:grpSpPr>
          <p:sp>
            <p:nvSpPr>
              <p:cNvPr id="20009" name="Rectangle 25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0" name="Rectangle 25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1" name="Rectangle 25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12" name="Rectangle 25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5" name="Group 256"/>
            <p:cNvGrpSpPr>
              <a:grpSpLocks/>
            </p:cNvGrpSpPr>
            <p:nvPr/>
          </p:nvGrpSpPr>
          <p:grpSpPr bwMode="auto">
            <a:xfrm rot="5359961">
              <a:off x="5400" y="696"/>
              <a:ext cx="192" cy="144"/>
              <a:chOff x="3072" y="912"/>
              <a:chExt cx="192" cy="144"/>
            </a:xfrm>
          </p:grpSpPr>
          <p:sp>
            <p:nvSpPr>
              <p:cNvPr id="20005" name="Rectangle 25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6" name="Rectangle 25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7" name="Rectangle 25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8" name="Rectangle 26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6" name="Group 261"/>
            <p:cNvGrpSpPr>
              <a:grpSpLocks/>
            </p:cNvGrpSpPr>
            <p:nvPr/>
          </p:nvGrpSpPr>
          <p:grpSpPr bwMode="auto">
            <a:xfrm rot="5359961">
              <a:off x="5400" y="936"/>
              <a:ext cx="192" cy="144"/>
              <a:chOff x="3072" y="912"/>
              <a:chExt cx="192" cy="144"/>
            </a:xfrm>
          </p:grpSpPr>
          <p:sp>
            <p:nvSpPr>
              <p:cNvPr id="20001" name="Rectangle 26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2" name="Rectangle 26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3" name="Rectangle 26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4" name="Rectangle 26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7" name="Group 266"/>
            <p:cNvGrpSpPr>
              <a:grpSpLocks/>
            </p:cNvGrpSpPr>
            <p:nvPr/>
          </p:nvGrpSpPr>
          <p:grpSpPr bwMode="auto">
            <a:xfrm rot="5359961">
              <a:off x="5400" y="1176"/>
              <a:ext cx="192" cy="144"/>
              <a:chOff x="3072" y="912"/>
              <a:chExt cx="192" cy="144"/>
            </a:xfrm>
          </p:grpSpPr>
          <p:sp>
            <p:nvSpPr>
              <p:cNvPr id="19997" name="Rectangle 26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8" name="Rectangle 26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9" name="Rectangle 26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0000" name="Rectangle 27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8" name="Group 271"/>
            <p:cNvGrpSpPr>
              <a:grpSpLocks/>
            </p:cNvGrpSpPr>
            <p:nvPr/>
          </p:nvGrpSpPr>
          <p:grpSpPr bwMode="auto">
            <a:xfrm rot="5359961">
              <a:off x="5400" y="1416"/>
              <a:ext cx="192" cy="144"/>
              <a:chOff x="3072" y="912"/>
              <a:chExt cx="192" cy="144"/>
            </a:xfrm>
          </p:grpSpPr>
          <p:sp>
            <p:nvSpPr>
              <p:cNvPr id="19993" name="Rectangle 27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4" name="Rectangle 27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5" name="Rectangle 27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6" name="Rectangle 27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39" name="Group 276"/>
            <p:cNvGrpSpPr>
              <a:grpSpLocks/>
            </p:cNvGrpSpPr>
            <p:nvPr/>
          </p:nvGrpSpPr>
          <p:grpSpPr bwMode="auto">
            <a:xfrm rot="5359961">
              <a:off x="5400" y="1656"/>
              <a:ext cx="192" cy="144"/>
              <a:chOff x="3072" y="912"/>
              <a:chExt cx="192" cy="144"/>
            </a:xfrm>
          </p:grpSpPr>
          <p:sp>
            <p:nvSpPr>
              <p:cNvPr id="19989" name="Rectangle 27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0" name="Rectangle 27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1" name="Rectangle 27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92" name="Rectangle 28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40" name="Group 281"/>
            <p:cNvGrpSpPr>
              <a:grpSpLocks/>
            </p:cNvGrpSpPr>
            <p:nvPr/>
          </p:nvGrpSpPr>
          <p:grpSpPr bwMode="auto">
            <a:xfrm rot="5359961">
              <a:off x="5400" y="1896"/>
              <a:ext cx="192" cy="144"/>
              <a:chOff x="3072" y="912"/>
              <a:chExt cx="192" cy="144"/>
            </a:xfrm>
          </p:grpSpPr>
          <p:sp>
            <p:nvSpPr>
              <p:cNvPr id="19985" name="Rectangle 28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6" name="Rectangle 28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7" name="Rectangle 28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8" name="Rectangle 28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641" name="Rectangle 286"/>
            <p:cNvSpPr>
              <a:spLocks noChangeArrowheads="1"/>
            </p:cNvSpPr>
            <p:nvPr/>
          </p:nvSpPr>
          <p:spPr bwMode="auto">
            <a:xfrm>
              <a:off x="230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2" name="Rectangle 287"/>
            <p:cNvSpPr>
              <a:spLocks noChangeArrowheads="1"/>
            </p:cNvSpPr>
            <p:nvPr/>
          </p:nvSpPr>
          <p:spPr bwMode="auto">
            <a:xfrm>
              <a:off x="2544" y="1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3" name="Rectangle 288"/>
            <p:cNvSpPr>
              <a:spLocks noChangeArrowheads="1"/>
            </p:cNvSpPr>
            <p:nvPr/>
          </p:nvSpPr>
          <p:spPr bwMode="auto">
            <a:xfrm>
              <a:off x="230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4" name="Rectangle 289"/>
            <p:cNvSpPr>
              <a:spLocks noChangeArrowheads="1"/>
            </p:cNvSpPr>
            <p:nvPr/>
          </p:nvSpPr>
          <p:spPr bwMode="auto">
            <a:xfrm>
              <a:off x="2544" y="4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5" name="Rectangle 290"/>
            <p:cNvSpPr>
              <a:spLocks noChangeArrowheads="1"/>
            </p:cNvSpPr>
            <p:nvPr/>
          </p:nvSpPr>
          <p:spPr bwMode="auto">
            <a:xfrm>
              <a:off x="230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6" name="Rectangle 291"/>
            <p:cNvSpPr>
              <a:spLocks noChangeArrowheads="1"/>
            </p:cNvSpPr>
            <p:nvPr/>
          </p:nvSpPr>
          <p:spPr bwMode="auto">
            <a:xfrm>
              <a:off x="2544" y="6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7" name="Rectangle 292"/>
            <p:cNvSpPr>
              <a:spLocks noChangeArrowheads="1"/>
            </p:cNvSpPr>
            <p:nvPr/>
          </p:nvSpPr>
          <p:spPr bwMode="auto">
            <a:xfrm>
              <a:off x="230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8" name="Rectangle 293"/>
            <p:cNvSpPr>
              <a:spLocks noChangeArrowheads="1"/>
            </p:cNvSpPr>
            <p:nvPr/>
          </p:nvSpPr>
          <p:spPr bwMode="auto">
            <a:xfrm>
              <a:off x="2544" y="9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49" name="Rectangle 294"/>
            <p:cNvSpPr>
              <a:spLocks noChangeArrowheads="1"/>
            </p:cNvSpPr>
            <p:nvPr/>
          </p:nvSpPr>
          <p:spPr bwMode="auto">
            <a:xfrm>
              <a:off x="230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0" name="Rectangle 295"/>
            <p:cNvSpPr>
              <a:spLocks noChangeArrowheads="1"/>
            </p:cNvSpPr>
            <p:nvPr/>
          </p:nvSpPr>
          <p:spPr bwMode="auto">
            <a:xfrm>
              <a:off x="2544" y="11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1" name="Rectangle 296"/>
            <p:cNvSpPr>
              <a:spLocks noChangeArrowheads="1"/>
            </p:cNvSpPr>
            <p:nvPr/>
          </p:nvSpPr>
          <p:spPr bwMode="auto">
            <a:xfrm>
              <a:off x="230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2" name="Rectangle 297"/>
            <p:cNvSpPr>
              <a:spLocks noChangeArrowheads="1"/>
            </p:cNvSpPr>
            <p:nvPr/>
          </p:nvSpPr>
          <p:spPr bwMode="auto">
            <a:xfrm>
              <a:off x="2544" y="13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3" name="Rectangle 298"/>
            <p:cNvSpPr>
              <a:spLocks noChangeArrowheads="1"/>
            </p:cNvSpPr>
            <p:nvPr/>
          </p:nvSpPr>
          <p:spPr bwMode="auto">
            <a:xfrm>
              <a:off x="230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4" name="Rectangle 299"/>
            <p:cNvSpPr>
              <a:spLocks noChangeArrowheads="1"/>
            </p:cNvSpPr>
            <p:nvPr/>
          </p:nvSpPr>
          <p:spPr bwMode="auto">
            <a:xfrm>
              <a:off x="2544" y="16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5" name="Rectangle 300"/>
            <p:cNvSpPr>
              <a:spLocks noChangeArrowheads="1"/>
            </p:cNvSpPr>
            <p:nvPr/>
          </p:nvSpPr>
          <p:spPr bwMode="auto">
            <a:xfrm>
              <a:off x="230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6" name="Rectangle 301"/>
            <p:cNvSpPr>
              <a:spLocks noChangeArrowheads="1"/>
            </p:cNvSpPr>
            <p:nvPr/>
          </p:nvSpPr>
          <p:spPr bwMode="auto">
            <a:xfrm>
              <a:off x="2544" y="18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7" name="Rectangle 302"/>
            <p:cNvSpPr>
              <a:spLocks noChangeArrowheads="1"/>
            </p:cNvSpPr>
            <p:nvPr/>
          </p:nvSpPr>
          <p:spPr bwMode="auto">
            <a:xfrm>
              <a:off x="2064" y="19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8" name="Rectangle 303"/>
            <p:cNvSpPr>
              <a:spLocks noChangeArrowheads="1"/>
            </p:cNvSpPr>
            <p:nvPr/>
          </p:nvSpPr>
          <p:spPr bwMode="auto">
            <a:xfrm>
              <a:off x="2208" y="19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59" name="Rectangle 304"/>
            <p:cNvSpPr>
              <a:spLocks noChangeArrowheads="1"/>
            </p:cNvSpPr>
            <p:nvPr/>
          </p:nvSpPr>
          <p:spPr bwMode="auto">
            <a:xfrm>
              <a:off x="2064" y="115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0" name="Rectangle 305"/>
            <p:cNvSpPr>
              <a:spLocks noChangeArrowheads="1"/>
            </p:cNvSpPr>
            <p:nvPr/>
          </p:nvSpPr>
          <p:spPr bwMode="auto">
            <a:xfrm>
              <a:off x="2208" y="115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1" name="Rectangle 306"/>
            <p:cNvSpPr>
              <a:spLocks noChangeArrowheads="1"/>
            </p:cNvSpPr>
            <p:nvPr/>
          </p:nvSpPr>
          <p:spPr bwMode="auto">
            <a:xfrm>
              <a:off x="2064" y="0"/>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grpSp>
          <p:nvGrpSpPr>
            <p:cNvPr id="19662" name="Group 307"/>
            <p:cNvGrpSpPr>
              <a:grpSpLocks/>
            </p:cNvGrpSpPr>
            <p:nvPr/>
          </p:nvGrpSpPr>
          <p:grpSpPr bwMode="auto">
            <a:xfrm>
              <a:off x="2304" y="0"/>
              <a:ext cx="192" cy="144"/>
              <a:chOff x="3072" y="912"/>
              <a:chExt cx="192" cy="144"/>
            </a:xfrm>
          </p:grpSpPr>
          <p:sp>
            <p:nvSpPr>
              <p:cNvPr id="19981" name="Rectangle 308"/>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2" name="Rectangle 309"/>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3" name="Rectangle 310"/>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4" name="Rectangle 311"/>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663" name="Group 312"/>
            <p:cNvGrpSpPr>
              <a:grpSpLocks/>
            </p:cNvGrpSpPr>
            <p:nvPr/>
          </p:nvGrpSpPr>
          <p:grpSpPr bwMode="auto">
            <a:xfrm>
              <a:off x="2544" y="0"/>
              <a:ext cx="192" cy="144"/>
              <a:chOff x="3072" y="912"/>
              <a:chExt cx="192" cy="144"/>
            </a:xfrm>
          </p:grpSpPr>
          <p:sp>
            <p:nvSpPr>
              <p:cNvPr id="19977" name="Rectangle 313"/>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8" name="Rectangle 314"/>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9" name="Rectangle 315"/>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80" name="Rectangle 316"/>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664" name="Rectangle 317"/>
            <p:cNvSpPr>
              <a:spLocks noChangeArrowheads="1"/>
            </p:cNvSpPr>
            <p:nvPr/>
          </p:nvSpPr>
          <p:spPr bwMode="auto">
            <a:xfrm>
              <a:off x="302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5" name="Rectangle 318"/>
            <p:cNvSpPr>
              <a:spLocks noChangeArrowheads="1"/>
            </p:cNvSpPr>
            <p:nvPr/>
          </p:nvSpPr>
          <p:spPr bwMode="auto">
            <a:xfrm>
              <a:off x="326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6" name="Rectangle 319"/>
            <p:cNvSpPr>
              <a:spLocks noChangeArrowheads="1"/>
            </p:cNvSpPr>
            <p:nvPr/>
          </p:nvSpPr>
          <p:spPr bwMode="auto">
            <a:xfrm>
              <a:off x="302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7" name="Rectangle 320"/>
            <p:cNvSpPr>
              <a:spLocks noChangeArrowheads="1"/>
            </p:cNvSpPr>
            <p:nvPr/>
          </p:nvSpPr>
          <p:spPr bwMode="auto">
            <a:xfrm>
              <a:off x="326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8" name="Rectangle 321"/>
            <p:cNvSpPr>
              <a:spLocks noChangeArrowheads="1"/>
            </p:cNvSpPr>
            <p:nvPr/>
          </p:nvSpPr>
          <p:spPr bwMode="auto">
            <a:xfrm>
              <a:off x="374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69" name="Rectangle 322"/>
            <p:cNvSpPr>
              <a:spLocks noChangeArrowheads="1"/>
            </p:cNvSpPr>
            <p:nvPr/>
          </p:nvSpPr>
          <p:spPr bwMode="auto">
            <a:xfrm>
              <a:off x="398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0" name="Rectangle 323"/>
            <p:cNvSpPr>
              <a:spLocks noChangeArrowheads="1"/>
            </p:cNvSpPr>
            <p:nvPr/>
          </p:nvSpPr>
          <p:spPr bwMode="auto">
            <a:xfrm>
              <a:off x="374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1" name="Rectangle 324"/>
            <p:cNvSpPr>
              <a:spLocks noChangeArrowheads="1"/>
            </p:cNvSpPr>
            <p:nvPr/>
          </p:nvSpPr>
          <p:spPr bwMode="auto">
            <a:xfrm>
              <a:off x="398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2" name="Rectangle 325"/>
            <p:cNvSpPr>
              <a:spLocks noChangeArrowheads="1"/>
            </p:cNvSpPr>
            <p:nvPr/>
          </p:nvSpPr>
          <p:spPr bwMode="auto">
            <a:xfrm>
              <a:off x="422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3" name="Rectangle 326"/>
            <p:cNvSpPr>
              <a:spLocks noChangeArrowheads="1"/>
            </p:cNvSpPr>
            <p:nvPr/>
          </p:nvSpPr>
          <p:spPr bwMode="auto">
            <a:xfrm>
              <a:off x="446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4" name="Rectangle 327"/>
            <p:cNvSpPr>
              <a:spLocks noChangeArrowheads="1"/>
            </p:cNvSpPr>
            <p:nvPr/>
          </p:nvSpPr>
          <p:spPr bwMode="auto">
            <a:xfrm>
              <a:off x="422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5" name="Rectangle 328"/>
            <p:cNvSpPr>
              <a:spLocks noChangeArrowheads="1"/>
            </p:cNvSpPr>
            <p:nvPr/>
          </p:nvSpPr>
          <p:spPr bwMode="auto">
            <a:xfrm>
              <a:off x="446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6" name="Rectangle 329"/>
            <p:cNvSpPr>
              <a:spLocks noChangeArrowheads="1"/>
            </p:cNvSpPr>
            <p:nvPr/>
          </p:nvSpPr>
          <p:spPr bwMode="auto">
            <a:xfrm>
              <a:off x="494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7" name="Rectangle 330"/>
            <p:cNvSpPr>
              <a:spLocks noChangeArrowheads="1"/>
            </p:cNvSpPr>
            <p:nvPr/>
          </p:nvSpPr>
          <p:spPr bwMode="auto">
            <a:xfrm>
              <a:off x="518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8" name="Rectangle 331"/>
            <p:cNvSpPr>
              <a:spLocks noChangeArrowheads="1"/>
            </p:cNvSpPr>
            <p:nvPr/>
          </p:nvSpPr>
          <p:spPr bwMode="auto">
            <a:xfrm>
              <a:off x="494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79" name="Rectangle 332"/>
            <p:cNvSpPr>
              <a:spLocks noChangeArrowheads="1"/>
            </p:cNvSpPr>
            <p:nvPr/>
          </p:nvSpPr>
          <p:spPr bwMode="auto">
            <a:xfrm>
              <a:off x="518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0" name="Rectangle 333"/>
            <p:cNvSpPr>
              <a:spLocks noChangeArrowheads="1"/>
            </p:cNvSpPr>
            <p:nvPr/>
          </p:nvSpPr>
          <p:spPr bwMode="auto">
            <a:xfrm>
              <a:off x="302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1" name="Rectangle 334"/>
            <p:cNvSpPr>
              <a:spLocks noChangeArrowheads="1"/>
            </p:cNvSpPr>
            <p:nvPr/>
          </p:nvSpPr>
          <p:spPr bwMode="auto">
            <a:xfrm>
              <a:off x="326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2" name="Rectangle 335"/>
            <p:cNvSpPr>
              <a:spLocks noChangeArrowheads="1"/>
            </p:cNvSpPr>
            <p:nvPr/>
          </p:nvSpPr>
          <p:spPr bwMode="auto">
            <a:xfrm>
              <a:off x="302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3" name="Rectangle 336"/>
            <p:cNvSpPr>
              <a:spLocks noChangeArrowheads="1"/>
            </p:cNvSpPr>
            <p:nvPr/>
          </p:nvSpPr>
          <p:spPr bwMode="auto">
            <a:xfrm>
              <a:off x="326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4" name="Rectangle 337"/>
            <p:cNvSpPr>
              <a:spLocks noChangeArrowheads="1"/>
            </p:cNvSpPr>
            <p:nvPr/>
          </p:nvSpPr>
          <p:spPr bwMode="auto">
            <a:xfrm>
              <a:off x="374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5" name="Rectangle 338"/>
            <p:cNvSpPr>
              <a:spLocks noChangeArrowheads="1"/>
            </p:cNvSpPr>
            <p:nvPr/>
          </p:nvSpPr>
          <p:spPr bwMode="auto">
            <a:xfrm>
              <a:off x="398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6" name="Rectangle 339"/>
            <p:cNvSpPr>
              <a:spLocks noChangeArrowheads="1"/>
            </p:cNvSpPr>
            <p:nvPr/>
          </p:nvSpPr>
          <p:spPr bwMode="auto">
            <a:xfrm>
              <a:off x="374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7" name="Rectangle 340"/>
            <p:cNvSpPr>
              <a:spLocks noChangeArrowheads="1"/>
            </p:cNvSpPr>
            <p:nvPr/>
          </p:nvSpPr>
          <p:spPr bwMode="auto">
            <a:xfrm>
              <a:off x="398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8" name="Rectangle 341"/>
            <p:cNvSpPr>
              <a:spLocks noChangeArrowheads="1"/>
            </p:cNvSpPr>
            <p:nvPr/>
          </p:nvSpPr>
          <p:spPr bwMode="auto">
            <a:xfrm>
              <a:off x="422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89" name="Rectangle 342"/>
            <p:cNvSpPr>
              <a:spLocks noChangeArrowheads="1"/>
            </p:cNvSpPr>
            <p:nvPr/>
          </p:nvSpPr>
          <p:spPr bwMode="auto">
            <a:xfrm>
              <a:off x="446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0" name="Rectangle 343"/>
            <p:cNvSpPr>
              <a:spLocks noChangeArrowheads="1"/>
            </p:cNvSpPr>
            <p:nvPr/>
          </p:nvSpPr>
          <p:spPr bwMode="auto">
            <a:xfrm>
              <a:off x="422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1" name="Rectangle 344"/>
            <p:cNvSpPr>
              <a:spLocks noChangeArrowheads="1"/>
            </p:cNvSpPr>
            <p:nvPr/>
          </p:nvSpPr>
          <p:spPr bwMode="auto">
            <a:xfrm>
              <a:off x="446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2" name="Rectangle 345"/>
            <p:cNvSpPr>
              <a:spLocks noChangeArrowheads="1"/>
            </p:cNvSpPr>
            <p:nvPr/>
          </p:nvSpPr>
          <p:spPr bwMode="auto">
            <a:xfrm>
              <a:off x="494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3" name="Rectangle 346"/>
            <p:cNvSpPr>
              <a:spLocks noChangeArrowheads="1"/>
            </p:cNvSpPr>
            <p:nvPr/>
          </p:nvSpPr>
          <p:spPr bwMode="auto">
            <a:xfrm>
              <a:off x="518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4" name="Rectangle 347"/>
            <p:cNvSpPr>
              <a:spLocks noChangeArrowheads="1"/>
            </p:cNvSpPr>
            <p:nvPr/>
          </p:nvSpPr>
          <p:spPr bwMode="auto">
            <a:xfrm>
              <a:off x="494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5" name="Rectangle 348"/>
            <p:cNvSpPr>
              <a:spLocks noChangeArrowheads="1"/>
            </p:cNvSpPr>
            <p:nvPr/>
          </p:nvSpPr>
          <p:spPr bwMode="auto">
            <a:xfrm>
              <a:off x="518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6" name="Rectangle 349"/>
            <p:cNvSpPr>
              <a:spLocks noChangeArrowheads="1"/>
            </p:cNvSpPr>
            <p:nvPr/>
          </p:nvSpPr>
          <p:spPr bwMode="auto">
            <a:xfrm>
              <a:off x="302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7" name="Rectangle 350"/>
            <p:cNvSpPr>
              <a:spLocks noChangeArrowheads="1"/>
            </p:cNvSpPr>
            <p:nvPr/>
          </p:nvSpPr>
          <p:spPr bwMode="auto">
            <a:xfrm>
              <a:off x="326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8" name="Rectangle 351"/>
            <p:cNvSpPr>
              <a:spLocks noChangeArrowheads="1"/>
            </p:cNvSpPr>
            <p:nvPr/>
          </p:nvSpPr>
          <p:spPr bwMode="auto">
            <a:xfrm>
              <a:off x="302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699" name="Rectangle 352"/>
            <p:cNvSpPr>
              <a:spLocks noChangeArrowheads="1"/>
            </p:cNvSpPr>
            <p:nvPr/>
          </p:nvSpPr>
          <p:spPr bwMode="auto">
            <a:xfrm>
              <a:off x="326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0" name="Rectangle 353"/>
            <p:cNvSpPr>
              <a:spLocks noChangeArrowheads="1"/>
            </p:cNvSpPr>
            <p:nvPr/>
          </p:nvSpPr>
          <p:spPr bwMode="auto">
            <a:xfrm>
              <a:off x="374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1" name="Rectangle 354"/>
            <p:cNvSpPr>
              <a:spLocks noChangeArrowheads="1"/>
            </p:cNvSpPr>
            <p:nvPr/>
          </p:nvSpPr>
          <p:spPr bwMode="auto">
            <a:xfrm>
              <a:off x="398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2" name="Rectangle 355"/>
            <p:cNvSpPr>
              <a:spLocks noChangeArrowheads="1"/>
            </p:cNvSpPr>
            <p:nvPr/>
          </p:nvSpPr>
          <p:spPr bwMode="auto">
            <a:xfrm>
              <a:off x="374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3" name="Rectangle 356"/>
            <p:cNvSpPr>
              <a:spLocks noChangeArrowheads="1"/>
            </p:cNvSpPr>
            <p:nvPr/>
          </p:nvSpPr>
          <p:spPr bwMode="auto">
            <a:xfrm>
              <a:off x="398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4" name="Rectangle 357"/>
            <p:cNvSpPr>
              <a:spLocks noChangeArrowheads="1"/>
            </p:cNvSpPr>
            <p:nvPr/>
          </p:nvSpPr>
          <p:spPr bwMode="auto">
            <a:xfrm>
              <a:off x="422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5" name="Rectangle 358"/>
            <p:cNvSpPr>
              <a:spLocks noChangeArrowheads="1"/>
            </p:cNvSpPr>
            <p:nvPr/>
          </p:nvSpPr>
          <p:spPr bwMode="auto">
            <a:xfrm>
              <a:off x="446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6" name="Rectangle 359"/>
            <p:cNvSpPr>
              <a:spLocks noChangeArrowheads="1"/>
            </p:cNvSpPr>
            <p:nvPr/>
          </p:nvSpPr>
          <p:spPr bwMode="auto">
            <a:xfrm>
              <a:off x="422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7" name="Rectangle 360"/>
            <p:cNvSpPr>
              <a:spLocks noChangeArrowheads="1"/>
            </p:cNvSpPr>
            <p:nvPr/>
          </p:nvSpPr>
          <p:spPr bwMode="auto">
            <a:xfrm>
              <a:off x="446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8" name="Rectangle 361"/>
            <p:cNvSpPr>
              <a:spLocks noChangeArrowheads="1"/>
            </p:cNvSpPr>
            <p:nvPr/>
          </p:nvSpPr>
          <p:spPr bwMode="auto">
            <a:xfrm>
              <a:off x="494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09" name="Rectangle 362"/>
            <p:cNvSpPr>
              <a:spLocks noChangeArrowheads="1"/>
            </p:cNvSpPr>
            <p:nvPr/>
          </p:nvSpPr>
          <p:spPr bwMode="auto">
            <a:xfrm>
              <a:off x="518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0" name="Rectangle 363"/>
            <p:cNvSpPr>
              <a:spLocks noChangeArrowheads="1"/>
            </p:cNvSpPr>
            <p:nvPr/>
          </p:nvSpPr>
          <p:spPr bwMode="auto">
            <a:xfrm>
              <a:off x="494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1" name="Rectangle 364"/>
            <p:cNvSpPr>
              <a:spLocks noChangeArrowheads="1"/>
            </p:cNvSpPr>
            <p:nvPr/>
          </p:nvSpPr>
          <p:spPr bwMode="auto">
            <a:xfrm>
              <a:off x="518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2" name="Rectangle 365"/>
            <p:cNvSpPr>
              <a:spLocks noChangeArrowheads="1"/>
            </p:cNvSpPr>
            <p:nvPr/>
          </p:nvSpPr>
          <p:spPr bwMode="auto">
            <a:xfrm>
              <a:off x="3504" y="211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3" name="Rectangle 366"/>
            <p:cNvSpPr>
              <a:spLocks noChangeArrowheads="1"/>
            </p:cNvSpPr>
            <p:nvPr/>
          </p:nvSpPr>
          <p:spPr bwMode="auto">
            <a:xfrm>
              <a:off x="3648" y="211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4" name="Rectangle 367"/>
            <p:cNvSpPr>
              <a:spLocks noChangeArrowheads="1"/>
            </p:cNvSpPr>
            <p:nvPr/>
          </p:nvSpPr>
          <p:spPr bwMode="auto">
            <a:xfrm>
              <a:off x="302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5" name="Rectangle 368"/>
            <p:cNvSpPr>
              <a:spLocks noChangeArrowheads="1"/>
            </p:cNvSpPr>
            <p:nvPr/>
          </p:nvSpPr>
          <p:spPr bwMode="auto">
            <a:xfrm>
              <a:off x="326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6" name="Rectangle 369"/>
            <p:cNvSpPr>
              <a:spLocks noChangeArrowheads="1"/>
            </p:cNvSpPr>
            <p:nvPr/>
          </p:nvSpPr>
          <p:spPr bwMode="auto">
            <a:xfrm>
              <a:off x="302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7" name="Rectangle 370"/>
            <p:cNvSpPr>
              <a:spLocks noChangeArrowheads="1"/>
            </p:cNvSpPr>
            <p:nvPr/>
          </p:nvSpPr>
          <p:spPr bwMode="auto">
            <a:xfrm>
              <a:off x="326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8" name="Rectangle 371"/>
            <p:cNvSpPr>
              <a:spLocks noChangeArrowheads="1"/>
            </p:cNvSpPr>
            <p:nvPr/>
          </p:nvSpPr>
          <p:spPr bwMode="auto">
            <a:xfrm>
              <a:off x="374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19" name="Rectangle 372"/>
            <p:cNvSpPr>
              <a:spLocks noChangeArrowheads="1"/>
            </p:cNvSpPr>
            <p:nvPr/>
          </p:nvSpPr>
          <p:spPr bwMode="auto">
            <a:xfrm>
              <a:off x="398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0" name="Rectangle 373"/>
            <p:cNvSpPr>
              <a:spLocks noChangeArrowheads="1"/>
            </p:cNvSpPr>
            <p:nvPr/>
          </p:nvSpPr>
          <p:spPr bwMode="auto">
            <a:xfrm>
              <a:off x="374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1" name="Rectangle 374"/>
            <p:cNvSpPr>
              <a:spLocks noChangeArrowheads="1"/>
            </p:cNvSpPr>
            <p:nvPr/>
          </p:nvSpPr>
          <p:spPr bwMode="auto">
            <a:xfrm>
              <a:off x="398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2" name="Rectangle 375"/>
            <p:cNvSpPr>
              <a:spLocks noChangeArrowheads="1"/>
            </p:cNvSpPr>
            <p:nvPr/>
          </p:nvSpPr>
          <p:spPr bwMode="auto">
            <a:xfrm>
              <a:off x="422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3" name="Rectangle 376"/>
            <p:cNvSpPr>
              <a:spLocks noChangeArrowheads="1"/>
            </p:cNvSpPr>
            <p:nvPr/>
          </p:nvSpPr>
          <p:spPr bwMode="auto">
            <a:xfrm>
              <a:off x="446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4" name="Rectangle 377"/>
            <p:cNvSpPr>
              <a:spLocks noChangeArrowheads="1"/>
            </p:cNvSpPr>
            <p:nvPr/>
          </p:nvSpPr>
          <p:spPr bwMode="auto">
            <a:xfrm>
              <a:off x="422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5" name="Rectangle 378"/>
            <p:cNvSpPr>
              <a:spLocks noChangeArrowheads="1"/>
            </p:cNvSpPr>
            <p:nvPr/>
          </p:nvSpPr>
          <p:spPr bwMode="auto">
            <a:xfrm>
              <a:off x="446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6" name="Rectangle 379"/>
            <p:cNvSpPr>
              <a:spLocks noChangeArrowheads="1"/>
            </p:cNvSpPr>
            <p:nvPr/>
          </p:nvSpPr>
          <p:spPr bwMode="auto">
            <a:xfrm>
              <a:off x="494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7" name="Rectangle 380"/>
            <p:cNvSpPr>
              <a:spLocks noChangeArrowheads="1"/>
            </p:cNvSpPr>
            <p:nvPr/>
          </p:nvSpPr>
          <p:spPr bwMode="auto">
            <a:xfrm>
              <a:off x="518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8" name="Rectangle 381"/>
            <p:cNvSpPr>
              <a:spLocks noChangeArrowheads="1"/>
            </p:cNvSpPr>
            <p:nvPr/>
          </p:nvSpPr>
          <p:spPr bwMode="auto">
            <a:xfrm>
              <a:off x="494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29" name="Rectangle 382"/>
            <p:cNvSpPr>
              <a:spLocks noChangeArrowheads="1"/>
            </p:cNvSpPr>
            <p:nvPr/>
          </p:nvSpPr>
          <p:spPr bwMode="auto">
            <a:xfrm>
              <a:off x="518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30" name="Rectangle 383"/>
            <p:cNvSpPr>
              <a:spLocks noChangeArrowheads="1"/>
            </p:cNvSpPr>
            <p:nvPr/>
          </p:nvSpPr>
          <p:spPr bwMode="auto">
            <a:xfrm>
              <a:off x="3504" y="307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31" name="Rectangle 384"/>
            <p:cNvSpPr>
              <a:spLocks noChangeArrowheads="1"/>
            </p:cNvSpPr>
            <p:nvPr/>
          </p:nvSpPr>
          <p:spPr bwMode="auto">
            <a:xfrm>
              <a:off x="3648" y="307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32" name="Rectangle 385"/>
            <p:cNvSpPr>
              <a:spLocks noChangeArrowheads="1"/>
            </p:cNvSpPr>
            <p:nvPr/>
          </p:nvSpPr>
          <p:spPr bwMode="auto">
            <a:xfrm>
              <a:off x="4704" y="211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33" name="Rectangle 386"/>
            <p:cNvSpPr>
              <a:spLocks noChangeArrowheads="1"/>
            </p:cNvSpPr>
            <p:nvPr/>
          </p:nvSpPr>
          <p:spPr bwMode="auto">
            <a:xfrm>
              <a:off x="4848" y="211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34" name="Rectangle 387"/>
            <p:cNvSpPr>
              <a:spLocks noChangeArrowheads="1"/>
            </p:cNvSpPr>
            <p:nvPr/>
          </p:nvSpPr>
          <p:spPr bwMode="auto">
            <a:xfrm>
              <a:off x="4704" y="307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35" name="Rectangle 388"/>
            <p:cNvSpPr>
              <a:spLocks noChangeArrowheads="1"/>
            </p:cNvSpPr>
            <p:nvPr/>
          </p:nvSpPr>
          <p:spPr bwMode="auto">
            <a:xfrm>
              <a:off x="4848" y="307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nvGrpSpPr>
            <p:cNvPr id="19736" name="Group 389"/>
            <p:cNvGrpSpPr>
              <a:grpSpLocks/>
            </p:cNvGrpSpPr>
            <p:nvPr/>
          </p:nvGrpSpPr>
          <p:grpSpPr bwMode="auto">
            <a:xfrm rot="5359961">
              <a:off x="168" y="2136"/>
              <a:ext cx="192" cy="144"/>
              <a:chOff x="3072" y="912"/>
              <a:chExt cx="192" cy="144"/>
            </a:xfrm>
          </p:grpSpPr>
          <p:sp>
            <p:nvSpPr>
              <p:cNvPr id="19973" name="Rectangle 39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4" name="Rectangle 39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5" name="Rectangle 39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6" name="Rectangle 39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37" name="Group 394"/>
            <p:cNvGrpSpPr>
              <a:grpSpLocks/>
            </p:cNvGrpSpPr>
            <p:nvPr/>
          </p:nvGrpSpPr>
          <p:grpSpPr bwMode="auto">
            <a:xfrm rot="5359961">
              <a:off x="168" y="2376"/>
              <a:ext cx="192" cy="144"/>
              <a:chOff x="3072" y="912"/>
              <a:chExt cx="192" cy="144"/>
            </a:xfrm>
          </p:grpSpPr>
          <p:sp>
            <p:nvSpPr>
              <p:cNvPr id="19969" name="Rectangle 39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0" name="Rectangle 39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1" name="Rectangle 39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72" name="Rectangle 39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38" name="Group 399"/>
            <p:cNvGrpSpPr>
              <a:grpSpLocks/>
            </p:cNvGrpSpPr>
            <p:nvPr/>
          </p:nvGrpSpPr>
          <p:grpSpPr bwMode="auto">
            <a:xfrm rot="5359961">
              <a:off x="168" y="2616"/>
              <a:ext cx="192" cy="144"/>
              <a:chOff x="3072" y="912"/>
              <a:chExt cx="192" cy="144"/>
            </a:xfrm>
          </p:grpSpPr>
          <p:sp>
            <p:nvSpPr>
              <p:cNvPr id="19965" name="Rectangle 40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6" name="Rectangle 40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7" name="Rectangle 40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8" name="Rectangle 40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39" name="Group 404"/>
            <p:cNvGrpSpPr>
              <a:grpSpLocks/>
            </p:cNvGrpSpPr>
            <p:nvPr/>
          </p:nvGrpSpPr>
          <p:grpSpPr bwMode="auto">
            <a:xfrm rot="5359961">
              <a:off x="168" y="2856"/>
              <a:ext cx="192" cy="144"/>
              <a:chOff x="3072" y="912"/>
              <a:chExt cx="192" cy="144"/>
            </a:xfrm>
          </p:grpSpPr>
          <p:sp>
            <p:nvSpPr>
              <p:cNvPr id="19961" name="Rectangle 40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2" name="Rectangle 40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3" name="Rectangle 40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4" name="Rectangle 40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40" name="Group 409"/>
            <p:cNvGrpSpPr>
              <a:grpSpLocks/>
            </p:cNvGrpSpPr>
            <p:nvPr/>
          </p:nvGrpSpPr>
          <p:grpSpPr bwMode="auto">
            <a:xfrm rot="5359961">
              <a:off x="168" y="3096"/>
              <a:ext cx="192" cy="144"/>
              <a:chOff x="3072" y="912"/>
              <a:chExt cx="192" cy="144"/>
            </a:xfrm>
          </p:grpSpPr>
          <p:sp>
            <p:nvSpPr>
              <p:cNvPr id="19957" name="Rectangle 41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8" name="Rectangle 41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9" name="Rectangle 41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60" name="Rectangle 41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41" name="Group 414"/>
            <p:cNvGrpSpPr>
              <a:grpSpLocks/>
            </p:cNvGrpSpPr>
            <p:nvPr/>
          </p:nvGrpSpPr>
          <p:grpSpPr bwMode="auto">
            <a:xfrm rot="5359961">
              <a:off x="168" y="3336"/>
              <a:ext cx="192" cy="144"/>
              <a:chOff x="3072" y="912"/>
              <a:chExt cx="192" cy="144"/>
            </a:xfrm>
          </p:grpSpPr>
          <p:sp>
            <p:nvSpPr>
              <p:cNvPr id="19953" name="Rectangle 41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4" name="Rectangle 41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5" name="Rectangle 41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6" name="Rectangle 41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42" name="Group 419"/>
            <p:cNvGrpSpPr>
              <a:grpSpLocks/>
            </p:cNvGrpSpPr>
            <p:nvPr/>
          </p:nvGrpSpPr>
          <p:grpSpPr bwMode="auto">
            <a:xfrm rot="5359961">
              <a:off x="168" y="3576"/>
              <a:ext cx="192" cy="144"/>
              <a:chOff x="3072" y="912"/>
              <a:chExt cx="192" cy="144"/>
            </a:xfrm>
          </p:grpSpPr>
          <p:sp>
            <p:nvSpPr>
              <p:cNvPr id="19949" name="Rectangle 42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0" name="Rectangle 42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1" name="Rectangle 42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52" name="Rectangle 42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43" name="Group 424"/>
            <p:cNvGrpSpPr>
              <a:grpSpLocks/>
            </p:cNvGrpSpPr>
            <p:nvPr/>
          </p:nvGrpSpPr>
          <p:grpSpPr bwMode="auto">
            <a:xfrm rot="5359961">
              <a:off x="168" y="3816"/>
              <a:ext cx="192" cy="144"/>
              <a:chOff x="3072" y="912"/>
              <a:chExt cx="192" cy="144"/>
            </a:xfrm>
          </p:grpSpPr>
          <p:sp>
            <p:nvSpPr>
              <p:cNvPr id="19945" name="Rectangle 42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6" name="Rectangle 42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7" name="Rectangle 42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8" name="Rectangle 42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744" name="Rectangle 429"/>
            <p:cNvSpPr>
              <a:spLocks noChangeArrowheads="1"/>
            </p:cNvSpPr>
            <p:nvPr/>
          </p:nvSpPr>
          <p:spPr bwMode="auto">
            <a:xfrm>
              <a:off x="38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45" name="Rectangle 430"/>
            <p:cNvSpPr>
              <a:spLocks noChangeArrowheads="1"/>
            </p:cNvSpPr>
            <p:nvPr/>
          </p:nvSpPr>
          <p:spPr bwMode="auto">
            <a:xfrm>
              <a:off x="62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46" name="Rectangle 431"/>
            <p:cNvSpPr>
              <a:spLocks noChangeArrowheads="1"/>
            </p:cNvSpPr>
            <p:nvPr/>
          </p:nvSpPr>
          <p:spPr bwMode="auto">
            <a:xfrm>
              <a:off x="38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47" name="Rectangle 432"/>
            <p:cNvSpPr>
              <a:spLocks noChangeArrowheads="1"/>
            </p:cNvSpPr>
            <p:nvPr/>
          </p:nvSpPr>
          <p:spPr bwMode="auto">
            <a:xfrm>
              <a:off x="62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48" name="Rectangle 433"/>
            <p:cNvSpPr>
              <a:spLocks noChangeArrowheads="1"/>
            </p:cNvSpPr>
            <p:nvPr/>
          </p:nvSpPr>
          <p:spPr bwMode="auto">
            <a:xfrm>
              <a:off x="38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49" name="Rectangle 434"/>
            <p:cNvSpPr>
              <a:spLocks noChangeArrowheads="1"/>
            </p:cNvSpPr>
            <p:nvPr/>
          </p:nvSpPr>
          <p:spPr bwMode="auto">
            <a:xfrm>
              <a:off x="62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0" name="Rectangle 435"/>
            <p:cNvSpPr>
              <a:spLocks noChangeArrowheads="1"/>
            </p:cNvSpPr>
            <p:nvPr/>
          </p:nvSpPr>
          <p:spPr bwMode="auto">
            <a:xfrm>
              <a:off x="38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1" name="Rectangle 436"/>
            <p:cNvSpPr>
              <a:spLocks noChangeArrowheads="1"/>
            </p:cNvSpPr>
            <p:nvPr/>
          </p:nvSpPr>
          <p:spPr bwMode="auto">
            <a:xfrm>
              <a:off x="62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2" name="Rectangle 437"/>
            <p:cNvSpPr>
              <a:spLocks noChangeArrowheads="1"/>
            </p:cNvSpPr>
            <p:nvPr/>
          </p:nvSpPr>
          <p:spPr bwMode="auto">
            <a:xfrm>
              <a:off x="38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3" name="Rectangle 438"/>
            <p:cNvSpPr>
              <a:spLocks noChangeArrowheads="1"/>
            </p:cNvSpPr>
            <p:nvPr/>
          </p:nvSpPr>
          <p:spPr bwMode="auto">
            <a:xfrm>
              <a:off x="62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4" name="Rectangle 439"/>
            <p:cNvSpPr>
              <a:spLocks noChangeArrowheads="1"/>
            </p:cNvSpPr>
            <p:nvPr/>
          </p:nvSpPr>
          <p:spPr bwMode="auto">
            <a:xfrm>
              <a:off x="38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5" name="Rectangle 440"/>
            <p:cNvSpPr>
              <a:spLocks noChangeArrowheads="1"/>
            </p:cNvSpPr>
            <p:nvPr/>
          </p:nvSpPr>
          <p:spPr bwMode="auto">
            <a:xfrm>
              <a:off x="62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6" name="Rectangle 441"/>
            <p:cNvSpPr>
              <a:spLocks noChangeArrowheads="1"/>
            </p:cNvSpPr>
            <p:nvPr/>
          </p:nvSpPr>
          <p:spPr bwMode="auto">
            <a:xfrm>
              <a:off x="864" y="211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7" name="Rectangle 442"/>
            <p:cNvSpPr>
              <a:spLocks noChangeArrowheads="1"/>
            </p:cNvSpPr>
            <p:nvPr/>
          </p:nvSpPr>
          <p:spPr bwMode="auto">
            <a:xfrm>
              <a:off x="1008" y="211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8" name="Rectangle 443"/>
            <p:cNvSpPr>
              <a:spLocks noChangeArrowheads="1"/>
            </p:cNvSpPr>
            <p:nvPr/>
          </p:nvSpPr>
          <p:spPr bwMode="auto">
            <a:xfrm>
              <a:off x="38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59" name="Rectangle 444"/>
            <p:cNvSpPr>
              <a:spLocks noChangeArrowheads="1"/>
            </p:cNvSpPr>
            <p:nvPr/>
          </p:nvSpPr>
          <p:spPr bwMode="auto">
            <a:xfrm>
              <a:off x="62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0" name="Rectangle 445"/>
            <p:cNvSpPr>
              <a:spLocks noChangeArrowheads="1"/>
            </p:cNvSpPr>
            <p:nvPr/>
          </p:nvSpPr>
          <p:spPr bwMode="auto">
            <a:xfrm>
              <a:off x="38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1" name="Rectangle 446"/>
            <p:cNvSpPr>
              <a:spLocks noChangeArrowheads="1"/>
            </p:cNvSpPr>
            <p:nvPr/>
          </p:nvSpPr>
          <p:spPr bwMode="auto">
            <a:xfrm>
              <a:off x="62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2" name="Rectangle 447"/>
            <p:cNvSpPr>
              <a:spLocks noChangeArrowheads="1"/>
            </p:cNvSpPr>
            <p:nvPr/>
          </p:nvSpPr>
          <p:spPr bwMode="auto">
            <a:xfrm>
              <a:off x="864" y="307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3" name="Rectangle 448"/>
            <p:cNvSpPr>
              <a:spLocks noChangeArrowheads="1"/>
            </p:cNvSpPr>
            <p:nvPr/>
          </p:nvSpPr>
          <p:spPr bwMode="auto">
            <a:xfrm>
              <a:off x="1008" y="307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4" name="Rectangle 449"/>
            <p:cNvSpPr>
              <a:spLocks noChangeArrowheads="1"/>
            </p:cNvSpPr>
            <p:nvPr/>
          </p:nvSpPr>
          <p:spPr bwMode="auto">
            <a:xfrm>
              <a:off x="110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5" name="Rectangle 450"/>
            <p:cNvSpPr>
              <a:spLocks noChangeArrowheads="1"/>
            </p:cNvSpPr>
            <p:nvPr/>
          </p:nvSpPr>
          <p:spPr bwMode="auto">
            <a:xfrm>
              <a:off x="134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6" name="Rectangle 451"/>
            <p:cNvSpPr>
              <a:spLocks noChangeArrowheads="1"/>
            </p:cNvSpPr>
            <p:nvPr/>
          </p:nvSpPr>
          <p:spPr bwMode="auto">
            <a:xfrm>
              <a:off x="110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7" name="Rectangle 452"/>
            <p:cNvSpPr>
              <a:spLocks noChangeArrowheads="1"/>
            </p:cNvSpPr>
            <p:nvPr/>
          </p:nvSpPr>
          <p:spPr bwMode="auto">
            <a:xfrm>
              <a:off x="134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8" name="Rectangle 453"/>
            <p:cNvSpPr>
              <a:spLocks noChangeArrowheads="1"/>
            </p:cNvSpPr>
            <p:nvPr/>
          </p:nvSpPr>
          <p:spPr bwMode="auto">
            <a:xfrm>
              <a:off x="158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69" name="Rectangle 454"/>
            <p:cNvSpPr>
              <a:spLocks noChangeArrowheads="1"/>
            </p:cNvSpPr>
            <p:nvPr/>
          </p:nvSpPr>
          <p:spPr bwMode="auto">
            <a:xfrm>
              <a:off x="182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0" name="Rectangle 455"/>
            <p:cNvSpPr>
              <a:spLocks noChangeArrowheads="1"/>
            </p:cNvSpPr>
            <p:nvPr/>
          </p:nvSpPr>
          <p:spPr bwMode="auto">
            <a:xfrm>
              <a:off x="158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1" name="Rectangle 456"/>
            <p:cNvSpPr>
              <a:spLocks noChangeArrowheads="1"/>
            </p:cNvSpPr>
            <p:nvPr/>
          </p:nvSpPr>
          <p:spPr bwMode="auto">
            <a:xfrm>
              <a:off x="182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2" name="Rectangle 457"/>
            <p:cNvSpPr>
              <a:spLocks noChangeArrowheads="1"/>
            </p:cNvSpPr>
            <p:nvPr/>
          </p:nvSpPr>
          <p:spPr bwMode="auto">
            <a:xfrm>
              <a:off x="110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3" name="Rectangle 458"/>
            <p:cNvSpPr>
              <a:spLocks noChangeArrowheads="1"/>
            </p:cNvSpPr>
            <p:nvPr/>
          </p:nvSpPr>
          <p:spPr bwMode="auto">
            <a:xfrm>
              <a:off x="134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4" name="Rectangle 459"/>
            <p:cNvSpPr>
              <a:spLocks noChangeArrowheads="1"/>
            </p:cNvSpPr>
            <p:nvPr/>
          </p:nvSpPr>
          <p:spPr bwMode="auto">
            <a:xfrm>
              <a:off x="110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5" name="Rectangle 460"/>
            <p:cNvSpPr>
              <a:spLocks noChangeArrowheads="1"/>
            </p:cNvSpPr>
            <p:nvPr/>
          </p:nvSpPr>
          <p:spPr bwMode="auto">
            <a:xfrm>
              <a:off x="134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6" name="Rectangle 461"/>
            <p:cNvSpPr>
              <a:spLocks noChangeArrowheads="1"/>
            </p:cNvSpPr>
            <p:nvPr/>
          </p:nvSpPr>
          <p:spPr bwMode="auto">
            <a:xfrm>
              <a:off x="158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7" name="Rectangle 462"/>
            <p:cNvSpPr>
              <a:spLocks noChangeArrowheads="1"/>
            </p:cNvSpPr>
            <p:nvPr/>
          </p:nvSpPr>
          <p:spPr bwMode="auto">
            <a:xfrm>
              <a:off x="182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8" name="Rectangle 463"/>
            <p:cNvSpPr>
              <a:spLocks noChangeArrowheads="1"/>
            </p:cNvSpPr>
            <p:nvPr/>
          </p:nvSpPr>
          <p:spPr bwMode="auto">
            <a:xfrm>
              <a:off x="158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79" name="Rectangle 464"/>
            <p:cNvSpPr>
              <a:spLocks noChangeArrowheads="1"/>
            </p:cNvSpPr>
            <p:nvPr/>
          </p:nvSpPr>
          <p:spPr bwMode="auto">
            <a:xfrm>
              <a:off x="182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0" name="Rectangle 465"/>
            <p:cNvSpPr>
              <a:spLocks noChangeArrowheads="1"/>
            </p:cNvSpPr>
            <p:nvPr/>
          </p:nvSpPr>
          <p:spPr bwMode="auto">
            <a:xfrm>
              <a:off x="110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1" name="Rectangle 466"/>
            <p:cNvSpPr>
              <a:spLocks noChangeArrowheads="1"/>
            </p:cNvSpPr>
            <p:nvPr/>
          </p:nvSpPr>
          <p:spPr bwMode="auto">
            <a:xfrm>
              <a:off x="134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2" name="Rectangle 467"/>
            <p:cNvSpPr>
              <a:spLocks noChangeArrowheads="1"/>
            </p:cNvSpPr>
            <p:nvPr/>
          </p:nvSpPr>
          <p:spPr bwMode="auto">
            <a:xfrm>
              <a:off x="110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3" name="Rectangle 468"/>
            <p:cNvSpPr>
              <a:spLocks noChangeArrowheads="1"/>
            </p:cNvSpPr>
            <p:nvPr/>
          </p:nvSpPr>
          <p:spPr bwMode="auto">
            <a:xfrm>
              <a:off x="134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4" name="Rectangle 469"/>
            <p:cNvSpPr>
              <a:spLocks noChangeArrowheads="1"/>
            </p:cNvSpPr>
            <p:nvPr/>
          </p:nvSpPr>
          <p:spPr bwMode="auto">
            <a:xfrm>
              <a:off x="158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5" name="Rectangle 470"/>
            <p:cNvSpPr>
              <a:spLocks noChangeArrowheads="1"/>
            </p:cNvSpPr>
            <p:nvPr/>
          </p:nvSpPr>
          <p:spPr bwMode="auto">
            <a:xfrm>
              <a:off x="182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6" name="Rectangle 471"/>
            <p:cNvSpPr>
              <a:spLocks noChangeArrowheads="1"/>
            </p:cNvSpPr>
            <p:nvPr/>
          </p:nvSpPr>
          <p:spPr bwMode="auto">
            <a:xfrm>
              <a:off x="158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7" name="Rectangle 472"/>
            <p:cNvSpPr>
              <a:spLocks noChangeArrowheads="1"/>
            </p:cNvSpPr>
            <p:nvPr/>
          </p:nvSpPr>
          <p:spPr bwMode="auto">
            <a:xfrm>
              <a:off x="182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8" name="Rectangle 473"/>
            <p:cNvSpPr>
              <a:spLocks noChangeArrowheads="1"/>
            </p:cNvSpPr>
            <p:nvPr/>
          </p:nvSpPr>
          <p:spPr bwMode="auto">
            <a:xfrm>
              <a:off x="110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89" name="Rectangle 474"/>
            <p:cNvSpPr>
              <a:spLocks noChangeArrowheads="1"/>
            </p:cNvSpPr>
            <p:nvPr/>
          </p:nvSpPr>
          <p:spPr bwMode="auto">
            <a:xfrm>
              <a:off x="134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90" name="Rectangle 475"/>
            <p:cNvSpPr>
              <a:spLocks noChangeArrowheads="1"/>
            </p:cNvSpPr>
            <p:nvPr/>
          </p:nvSpPr>
          <p:spPr bwMode="auto">
            <a:xfrm>
              <a:off x="110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91" name="Rectangle 476"/>
            <p:cNvSpPr>
              <a:spLocks noChangeArrowheads="1"/>
            </p:cNvSpPr>
            <p:nvPr/>
          </p:nvSpPr>
          <p:spPr bwMode="auto">
            <a:xfrm>
              <a:off x="134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92" name="Rectangle 477"/>
            <p:cNvSpPr>
              <a:spLocks noChangeArrowheads="1"/>
            </p:cNvSpPr>
            <p:nvPr/>
          </p:nvSpPr>
          <p:spPr bwMode="auto">
            <a:xfrm>
              <a:off x="158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93" name="Rectangle 478"/>
            <p:cNvSpPr>
              <a:spLocks noChangeArrowheads="1"/>
            </p:cNvSpPr>
            <p:nvPr/>
          </p:nvSpPr>
          <p:spPr bwMode="auto">
            <a:xfrm>
              <a:off x="182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94" name="Rectangle 479"/>
            <p:cNvSpPr>
              <a:spLocks noChangeArrowheads="1"/>
            </p:cNvSpPr>
            <p:nvPr/>
          </p:nvSpPr>
          <p:spPr bwMode="auto">
            <a:xfrm>
              <a:off x="158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795" name="Rectangle 480"/>
            <p:cNvSpPr>
              <a:spLocks noChangeArrowheads="1"/>
            </p:cNvSpPr>
            <p:nvPr/>
          </p:nvSpPr>
          <p:spPr bwMode="auto">
            <a:xfrm>
              <a:off x="182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nvGrpSpPr>
            <p:cNvPr id="19796" name="Group 481"/>
            <p:cNvGrpSpPr>
              <a:grpSpLocks/>
            </p:cNvGrpSpPr>
            <p:nvPr/>
          </p:nvGrpSpPr>
          <p:grpSpPr bwMode="auto">
            <a:xfrm rot="5359961">
              <a:off x="5400" y="2136"/>
              <a:ext cx="192" cy="144"/>
              <a:chOff x="3072" y="912"/>
              <a:chExt cx="192" cy="144"/>
            </a:xfrm>
          </p:grpSpPr>
          <p:sp>
            <p:nvSpPr>
              <p:cNvPr id="19941" name="Rectangle 48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2" name="Rectangle 48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3" name="Rectangle 48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4" name="Rectangle 48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97" name="Group 486"/>
            <p:cNvGrpSpPr>
              <a:grpSpLocks/>
            </p:cNvGrpSpPr>
            <p:nvPr/>
          </p:nvGrpSpPr>
          <p:grpSpPr bwMode="auto">
            <a:xfrm rot="5359961">
              <a:off x="5400" y="2376"/>
              <a:ext cx="192" cy="144"/>
              <a:chOff x="3072" y="912"/>
              <a:chExt cx="192" cy="144"/>
            </a:xfrm>
          </p:grpSpPr>
          <p:sp>
            <p:nvSpPr>
              <p:cNvPr id="19937" name="Rectangle 48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8" name="Rectangle 48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9" name="Rectangle 48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40" name="Rectangle 49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98" name="Group 491"/>
            <p:cNvGrpSpPr>
              <a:grpSpLocks/>
            </p:cNvGrpSpPr>
            <p:nvPr/>
          </p:nvGrpSpPr>
          <p:grpSpPr bwMode="auto">
            <a:xfrm rot="5359961">
              <a:off x="5400" y="2616"/>
              <a:ext cx="192" cy="144"/>
              <a:chOff x="3072" y="912"/>
              <a:chExt cx="192" cy="144"/>
            </a:xfrm>
          </p:grpSpPr>
          <p:sp>
            <p:nvSpPr>
              <p:cNvPr id="19933" name="Rectangle 49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4" name="Rectangle 49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5" name="Rectangle 49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6" name="Rectangle 49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799" name="Group 496"/>
            <p:cNvGrpSpPr>
              <a:grpSpLocks/>
            </p:cNvGrpSpPr>
            <p:nvPr/>
          </p:nvGrpSpPr>
          <p:grpSpPr bwMode="auto">
            <a:xfrm rot="5359961">
              <a:off x="5400" y="2856"/>
              <a:ext cx="192" cy="144"/>
              <a:chOff x="3072" y="912"/>
              <a:chExt cx="192" cy="144"/>
            </a:xfrm>
          </p:grpSpPr>
          <p:sp>
            <p:nvSpPr>
              <p:cNvPr id="19929" name="Rectangle 49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0" name="Rectangle 49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1" name="Rectangle 49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32" name="Rectangle 50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00" name="Group 501"/>
            <p:cNvGrpSpPr>
              <a:grpSpLocks/>
            </p:cNvGrpSpPr>
            <p:nvPr/>
          </p:nvGrpSpPr>
          <p:grpSpPr bwMode="auto">
            <a:xfrm rot="5359961">
              <a:off x="5400" y="3096"/>
              <a:ext cx="192" cy="144"/>
              <a:chOff x="3072" y="912"/>
              <a:chExt cx="192" cy="144"/>
            </a:xfrm>
          </p:grpSpPr>
          <p:sp>
            <p:nvSpPr>
              <p:cNvPr id="19925" name="Rectangle 50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6" name="Rectangle 50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7" name="Rectangle 50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8" name="Rectangle 50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01" name="Group 506"/>
            <p:cNvGrpSpPr>
              <a:grpSpLocks/>
            </p:cNvGrpSpPr>
            <p:nvPr/>
          </p:nvGrpSpPr>
          <p:grpSpPr bwMode="auto">
            <a:xfrm rot="5359961">
              <a:off x="5400" y="3336"/>
              <a:ext cx="192" cy="144"/>
              <a:chOff x="3072" y="912"/>
              <a:chExt cx="192" cy="144"/>
            </a:xfrm>
          </p:grpSpPr>
          <p:sp>
            <p:nvSpPr>
              <p:cNvPr id="19921" name="Rectangle 50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2" name="Rectangle 50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3" name="Rectangle 50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4" name="Rectangle 51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02" name="Group 511"/>
            <p:cNvGrpSpPr>
              <a:grpSpLocks/>
            </p:cNvGrpSpPr>
            <p:nvPr/>
          </p:nvGrpSpPr>
          <p:grpSpPr bwMode="auto">
            <a:xfrm rot="5359961">
              <a:off x="5400" y="3576"/>
              <a:ext cx="192" cy="144"/>
              <a:chOff x="3072" y="912"/>
              <a:chExt cx="192" cy="144"/>
            </a:xfrm>
          </p:grpSpPr>
          <p:sp>
            <p:nvSpPr>
              <p:cNvPr id="19917" name="Rectangle 512"/>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8" name="Rectangle 513"/>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9" name="Rectangle 514"/>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20" name="Rectangle 515"/>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03" name="Group 516"/>
            <p:cNvGrpSpPr>
              <a:grpSpLocks/>
            </p:cNvGrpSpPr>
            <p:nvPr/>
          </p:nvGrpSpPr>
          <p:grpSpPr bwMode="auto">
            <a:xfrm rot="5359961">
              <a:off x="5400" y="3816"/>
              <a:ext cx="192" cy="144"/>
              <a:chOff x="3072" y="912"/>
              <a:chExt cx="192" cy="144"/>
            </a:xfrm>
          </p:grpSpPr>
          <p:sp>
            <p:nvSpPr>
              <p:cNvPr id="19913" name="Rectangle 517"/>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4" name="Rectangle 518"/>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5" name="Rectangle 519"/>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6" name="Rectangle 520"/>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804" name="Rectangle 521"/>
            <p:cNvSpPr>
              <a:spLocks noChangeArrowheads="1"/>
            </p:cNvSpPr>
            <p:nvPr/>
          </p:nvSpPr>
          <p:spPr bwMode="auto">
            <a:xfrm>
              <a:off x="230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05" name="Rectangle 522"/>
            <p:cNvSpPr>
              <a:spLocks noChangeArrowheads="1"/>
            </p:cNvSpPr>
            <p:nvPr/>
          </p:nvSpPr>
          <p:spPr bwMode="auto">
            <a:xfrm>
              <a:off x="2544" y="21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06" name="Rectangle 523"/>
            <p:cNvSpPr>
              <a:spLocks noChangeArrowheads="1"/>
            </p:cNvSpPr>
            <p:nvPr/>
          </p:nvSpPr>
          <p:spPr bwMode="auto">
            <a:xfrm>
              <a:off x="230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07" name="Rectangle 524"/>
            <p:cNvSpPr>
              <a:spLocks noChangeArrowheads="1"/>
            </p:cNvSpPr>
            <p:nvPr/>
          </p:nvSpPr>
          <p:spPr bwMode="auto">
            <a:xfrm>
              <a:off x="2544" y="23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08" name="Rectangle 525"/>
            <p:cNvSpPr>
              <a:spLocks noChangeArrowheads="1"/>
            </p:cNvSpPr>
            <p:nvPr/>
          </p:nvSpPr>
          <p:spPr bwMode="auto">
            <a:xfrm>
              <a:off x="230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09" name="Rectangle 526"/>
            <p:cNvSpPr>
              <a:spLocks noChangeArrowheads="1"/>
            </p:cNvSpPr>
            <p:nvPr/>
          </p:nvSpPr>
          <p:spPr bwMode="auto">
            <a:xfrm>
              <a:off x="2544" y="25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0" name="Rectangle 527"/>
            <p:cNvSpPr>
              <a:spLocks noChangeArrowheads="1"/>
            </p:cNvSpPr>
            <p:nvPr/>
          </p:nvSpPr>
          <p:spPr bwMode="auto">
            <a:xfrm>
              <a:off x="230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1" name="Rectangle 528"/>
            <p:cNvSpPr>
              <a:spLocks noChangeArrowheads="1"/>
            </p:cNvSpPr>
            <p:nvPr/>
          </p:nvSpPr>
          <p:spPr bwMode="auto">
            <a:xfrm>
              <a:off x="2544" y="283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2" name="Rectangle 529"/>
            <p:cNvSpPr>
              <a:spLocks noChangeArrowheads="1"/>
            </p:cNvSpPr>
            <p:nvPr/>
          </p:nvSpPr>
          <p:spPr bwMode="auto">
            <a:xfrm>
              <a:off x="230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3" name="Rectangle 530"/>
            <p:cNvSpPr>
              <a:spLocks noChangeArrowheads="1"/>
            </p:cNvSpPr>
            <p:nvPr/>
          </p:nvSpPr>
          <p:spPr bwMode="auto">
            <a:xfrm>
              <a:off x="2544" y="307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4" name="Rectangle 531"/>
            <p:cNvSpPr>
              <a:spLocks noChangeArrowheads="1"/>
            </p:cNvSpPr>
            <p:nvPr/>
          </p:nvSpPr>
          <p:spPr bwMode="auto">
            <a:xfrm>
              <a:off x="230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5" name="Rectangle 532"/>
            <p:cNvSpPr>
              <a:spLocks noChangeArrowheads="1"/>
            </p:cNvSpPr>
            <p:nvPr/>
          </p:nvSpPr>
          <p:spPr bwMode="auto">
            <a:xfrm>
              <a:off x="2544" y="331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6" name="Rectangle 533"/>
            <p:cNvSpPr>
              <a:spLocks noChangeArrowheads="1"/>
            </p:cNvSpPr>
            <p:nvPr/>
          </p:nvSpPr>
          <p:spPr bwMode="auto">
            <a:xfrm>
              <a:off x="230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7" name="Rectangle 534"/>
            <p:cNvSpPr>
              <a:spLocks noChangeArrowheads="1"/>
            </p:cNvSpPr>
            <p:nvPr/>
          </p:nvSpPr>
          <p:spPr bwMode="auto">
            <a:xfrm>
              <a:off x="2544" y="355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8" name="Rectangle 535"/>
            <p:cNvSpPr>
              <a:spLocks noChangeArrowheads="1"/>
            </p:cNvSpPr>
            <p:nvPr/>
          </p:nvSpPr>
          <p:spPr bwMode="auto">
            <a:xfrm>
              <a:off x="230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19" name="Rectangle 536"/>
            <p:cNvSpPr>
              <a:spLocks noChangeArrowheads="1"/>
            </p:cNvSpPr>
            <p:nvPr/>
          </p:nvSpPr>
          <p:spPr bwMode="auto">
            <a:xfrm>
              <a:off x="2544" y="3792"/>
              <a:ext cx="192" cy="19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20" name="Rectangle 537"/>
            <p:cNvSpPr>
              <a:spLocks noChangeArrowheads="1"/>
            </p:cNvSpPr>
            <p:nvPr/>
          </p:nvSpPr>
          <p:spPr bwMode="auto">
            <a:xfrm>
              <a:off x="2064" y="211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21" name="Rectangle 538"/>
            <p:cNvSpPr>
              <a:spLocks noChangeArrowheads="1"/>
            </p:cNvSpPr>
            <p:nvPr/>
          </p:nvSpPr>
          <p:spPr bwMode="auto">
            <a:xfrm>
              <a:off x="2208" y="211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22" name="Rectangle 539"/>
            <p:cNvSpPr>
              <a:spLocks noChangeArrowheads="1"/>
            </p:cNvSpPr>
            <p:nvPr/>
          </p:nvSpPr>
          <p:spPr bwMode="auto">
            <a:xfrm>
              <a:off x="2064" y="3072"/>
              <a:ext cx="96" cy="912"/>
            </a:xfrm>
            <a:prstGeom prst="rect">
              <a:avLst/>
            </a:prstGeom>
            <a:solidFill>
              <a:srgbClr val="DC008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23" name="Rectangle 540"/>
            <p:cNvSpPr>
              <a:spLocks noChangeArrowheads="1"/>
            </p:cNvSpPr>
            <p:nvPr/>
          </p:nvSpPr>
          <p:spPr bwMode="auto">
            <a:xfrm>
              <a:off x="2208" y="3072"/>
              <a:ext cx="48" cy="912"/>
            </a:xfrm>
            <a:prstGeom prst="rect">
              <a:avLst/>
            </a:prstGeom>
            <a:solidFill>
              <a:srgbClr val="91919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24" name="Rectangle 541"/>
            <p:cNvSpPr>
              <a:spLocks noChangeArrowheads="1"/>
            </p:cNvSpPr>
            <p:nvPr/>
          </p:nvSpPr>
          <p:spPr bwMode="auto">
            <a:xfrm>
              <a:off x="3504" y="4032"/>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sp>
          <p:nvSpPr>
            <p:cNvPr id="19825" name="Rectangle 542"/>
            <p:cNvSpPr>
              <a:spLocks noChangeArrowheads="1"/>
            </p:cNvSpPr>
            <p:nvPr/>
          </p:nvSpPr>
          <p:spPr bwMode="auto">
            <a:xfrm>
              <a:off x="4704" y="4032"/>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grpSp>
          <p:nvGrpSpPr>
            <p:cNvPr id="19826" name="Group 543"/>
            <p:cNvGrpSpPr>
              <a:grpSpLocks/>
            </p:cNvGrpSpPr>
            <p:nvPr/>
          </p:nvGrpSpPr>
          <p:grpSpPr bwMode="auto">
            <a:xfrm>
              <a:off x="3024" y="4032"/>
              <a:ext cx="192" cy="144"/>
              <a:chOff x="3072" y="912"/>
              <a:chExt cx="192" cy="144"/>
            </a:xfrm>
          </p:grpSpPr>
          <p:sp>
            <p:nvSpPr>
              <p:cNvPr id="19909" name="Rectangle 544"/>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0" name="Rectangle 545"/>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1" name="Rectangle 546"/>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12" name="Rectangle 547"/>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27" name="Group 548"/>
            <p:cNvGrpSpPr>
              <a:grpSpLocks/>
            </p:cNvGrpSpPr>
            <p:nvPr/>
          </p:nvGrpSpPr>
          <p:grpSpPr bwMode="auto">
            <a:xfrm>
              <a:off x="3264" y="4032"/>
              <a:ext cx="192" cy="144"/>
              <a:chOff x="3072" y="912"/>
              <a:chExt cx="192" cy="144"/>
            </a:xfrm>
          </p:grpSpPr>
          <p:sp>
            <p:nvSpPr>
              <p:cNvPr id="19905" name="Rectangle 549"/>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6" name="Rectangle 550"/>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7" name="Rectangle 551"/>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8" name="Rectangle 552"/>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28" name="Group 553"/>
            <p:cNvGrpSpPr>
              <a:grpSpLocks/>
            </p:cNvGrpSpPr>
            <p:nvPr/>
          </p:nvGrpSpPr>
          <p:grpSpPr bwMode="auto">
            <a:xfrm>
              <a:off x="3744" y="4032"/>
              <a:ext cx="192" cy="144"/>
              <a:chOff x="3072" y="912"/>
              <a:chExt cx="192" cy="144"/>
            </a:xfrm>
          </p:grpSpPr>
          <p:sp>
            <p:nvSpPr>
              <p:cNvPr id="19901" name="Rectangle 554"/>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2" name="Rectangle 555"/>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3" name="Rectangle 556"/>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4" name="Rectangle 557"/>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29" name="Group 558"/>
            <p:cNvGrpSpPr>
              <a:grpSpLocks/>
            </p:cNvGrpSpPr>
            <p:nvPr/>
          </p:nvGrpSpPr>
          <p:grpSpPr bwMode="auto">
            <a:xfrm>
              <a:off x="3984" y="4032"/>
              <a:ext cx="192" cy="144"/>
              <a:chOff x="3072" y="912"/>
              <a:chExt cx="192" cy="144"/>
            </a:xfrm>
          </p:grpSpPr>
          <p:sp>
            <p:nvSpPr>
              <p:cNvPr id="19897" name="Rectangle 559"/>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8" name="Rectangle 560"/>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9" name="Rectangle 561"/>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900" name="Rectangle 562"/>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0" name="Group 563"/>
            <p:cNvGrpSpPr>
              <a:grpSpLocks/>
            </p:cNvGrpSpPr>
            <p:nvPr/>
          </p:nvGrpSpPr>
          <p:grpSpPr bwMode="auto">
            <a:xfrm>
              <a:off x="4224" y="4032"/>
              <a:ext cx="192" cy="144"/>
              <a:chOff x="3072" y="912"/>
              <a:chExt cx="192" cy="144"/>
            </a:xfrm>
          </p:grpSpPr>
          <p:sp>
            <p:nvSpPr>
              <p:cNvPr id="19893" name="Rectangle 564"/>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4" name="Rectangle 565"/>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5" name="Rectangle 566"/>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6" name="Rectangle 567"/>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1" name="Group 568"/>
            <p:cNvGrpSpPr>
              <a:grpSpLocks/>
            </p:cNvGrpSpPr>
            <p:nvPr/>
          </p:nvGrpSpPr>
          <p:grpSpPr bwMode="auto">
            <a:xfrm>
              <a:off x="4464" y="4032"/>
              <a:ext cx="192" cy="144"/>
              <a:chOff x="3072" y="912"/>
              <a:chExt cx="192" cy="144"/>
            </a:xfrm>
          </p:grpSpPr>
          <p:sp>
            <p:nvSpPr>
              <p:cNvPr id="19889" name="Rectangle 569"/>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0" name="Rectangle 570"/>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1" name="Rectangle 571"/>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92" name="Rectangle 572"/>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2" name="Group 573"/>
            <p:cNvGrpSpPr>
              <a:grpSpLocks/>
            </p:cNvGrpSpPr>
            <p:nvPr/>
          </p:nvGrpSpPr>
          <p:grpSpPr bwMode="auto">
            <a:xfrm>
              <a:off x="4944" y="4032"/>
              <a:ext cx="192" cy="144"/>
              <a:chOff x="3072" y="912"/>
              <a:chExt cx="192" cy="144"/>
            </a:xfrm>
          </p:grpSpPr>
          <p:sp>
            <p:nvSpPr>
              <p:cNvPr id="19885" name="Rectangle 574"/>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6" name="Rectangle 575"/>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7" name="Rectangle 576"/>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8" name="Rectangle 577"/>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3" name="Group 578"/>
            <p:cNvGrpSpPr>
              <a:grpSpLocks/>
            </p:cNvGrpSpPr>
            <p:nvPr/>
          </p:nvGrpSpPr>
          <p:grpSpPr bwMode="auto">
            <a:xfrm>
              <a:off x="5184" y="4032"/>
              <a:ext cx="192" cy="144"/>
              <a:chOff x="3072" y="912"/>
              <a:chExt cx="192" cy="144"/>
            </a:xfrm>
          </p:grpSpPr>
          <p:sp>
            <p:nvSpPr>
              <p:cNvPr id="19881" name="Rectangle 579"/>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2" name="Rectangle 580"/>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3" name="Rectangle 581"/>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4" name="Rectangle 582"/>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4" name="Group 583"/>
            <p:cNvGrpSpPr>
              <a:grpSpLocks/>
            </p:cNvGrpSpPr>
            <p:nvPr/>
          </p:nvGrpSpPr>
          <p:grpSpPr bwMode="auto">
            <a:xfrm rot="10800000">
              <a:off x="2784" y="4032"/>
              <a:ext cx="192" cy="96"/>
              <a:chOff x="2784" y="4080"/>
              <a:chExt cx="192" cy="96"/>
            </a:xfrm>
          </p:grpSpPr>
          <p:sp>
            <p:nvSpPr>
              <p:cNvPr id="19877" name="AutoShape 584"/>
              <p:cNvSpPr>
                <a:spLocks noChangeArrowheads="1"/>
              </p:cNvSpPr>
              <p:nvPr/>
            </p:nvSpPr>
            <p:spPr bwMode="auto">
              <a:xfrm rot="10770867">
                <a:off x="2784" y="4080"/>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8" name="AutoShape 585"/>
              <p:cNvSpPr>
                <a:spLocks noChangeArrowheads="1"/>
              </p:cNvSpPr>
              <p:nvPr/>
            </p:nvSpPr>
            <p:spPr bwMode="auto">
              <a:xfrm rot="10770867">
                <a:off x="2832" y="4080"/>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9" name="AutoShape 586"/>
              <p:cNvSpPr>
                <a:spLocks noChangeArrowheads="1"/>
              </p:cNvSpPr>
              <p:nvPr/>
            </p:nvSpPr>
            <p:spPr bwMode="auto">
              <a:xfrm rot="10770867">
                <a:off x="2880" y="4080"/>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80" name="AutoShape 587"/>
              <p:cNvSpPr>
                <a:spLocks noChangeArrowheads="1"/>
              </p:cNvSpPr>
              <p:nvPr/>
            </p:nvSpPr>
            <p:spPr bwMode="auto">
              <a:xfrm rot="10770867">
                <a:off x="2928" y="4080"/>
                <a:ext cx="48" cy="96"/>
              </a:xfrm>
              <a:prstGeom prst="triangle">
                <a:avLst>
                  <a:gd name="adj"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835" name="Rectangle 588"/>
            <p:cNvSpPr>
              <a:spLocks noChangeArrowheads="1"/>
            </p:cNvSpPr>
            <p:nvPr/>
          </p:nvSpPr>
          <p:spPr bwMode="auto">
            <a:xfrm>
              <a:off x="864" y="4032"/>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grpSp>
          <p:nvGrpSpPr>
            <p:cNvPr id="19836" name="Group 589"/>
            <p:cNvGrpSpPr>
              <a:grpSpLocks/>
            </p:cNvGrpSpPr>
            <p:nvPr/>
          </p:nvGrpSpPr>
          <p:grpSpPr bwMode="auto">
            <a:xfrm>
              <a:off x="384" y="4032"/>
              <a:ext cx="192" cy="144"/>
              <a:chOff x="3072" y="912"/>
              <a:chExt cx="192" cy="144"/>
            </a:xfrm>
          </p:grpSpPr>
          <p:sp>
            <p:nvSpPr>
              <p:cNvPr id="19873" name="Rectangle 59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4" name="Rectangle 59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5" name="Rectangle 59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6" name="Rectangle 59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7" name="Group 594"/>
            <p:cNvGrpSpPr>
              <a:grpSpLocks/>
            </p:cNvGrpSpPr>
            <p:nvPr/>
          </p:nvGrpSpPr>
          <p:grpSpPr bwMode="auto">
            <a:xfrm>
              <a:off x="624" y="4032"/>
              <a:ext cx="192" cy="144"/>
              <a:chOff x="3072" y="912"/>
              <a:chExt cx="192" cy="144"/>
            </a:xfrm>
          </p:grpSpPr>
          <p:sp>
            <p:nvSpPr>
              <p:cNvPr id="19869" name="Rectangle 59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0" name="Rectangle 59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1" name="Rectangle 59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72" name="Rectangle 59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8" name="Group 599"/>
            <p:cNvGrpSpPr>
              <a:grpSpLocks/>
            </p:cNvGrpSpPr>
            <p:nvPr/>
          </p:nvGrpSpPr>
          <p:grpSpPr bwMode="auto">
            <a:xfrm>
              <a:off x="1104" y="4032"/>
              <a:ext cx="192" cy="144"/>
              <a:chOff x="3072" y="912"/>
              <a:chExt cx="192" cy="144"/>
            </a:xfrm>
          </p:grpSpPr>
          <p:sp>
            <p:nvSpPr>
              <p:cNvPr id="19865" name="Rectangle 60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6" name="Rectangle 60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7" name="Rectangle 60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8" name="Rectangle 60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39" name="Group 604"/>
            <p:cNvGrpSpPr>
              <a:grpSpLocks/>
            </p:cNvGrpSpPr>
            <p:nvPr/>
          </p:nvGrpSpPr>
          <p:grpSpPr bwMode="auto">
            <a:xfrm>
              <a:off x="1344" y="4032"/>
              <a:ext cx="192" cy="144"/>
              <a:chOff x="3072" y="912"/>
              <a:chExt cx="192" cy="144"/>
            </a:xfrm>
          </p:grpSpPr>
          <p:sp>
            <p:nvSpPr>
              <p:cNvPr id="19861" name="Rectangle 60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2" name="Rectangle 60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3" name="Rectangle 60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4" name="Rectangle 60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40" name="Group 609"/>
            <p:cNvGrpSpPr>
              <a:grpSpLocks/>
            </p:cNvGrpSpPr>
            <p:nvPr/>
          </p:nvGrpSpPr>
          <p:grpSpPr bwMode="auto">
            <a:xfrm>
              <a:off x="1584" y="4032"/>
              <a:ext cx="192" cy="144"/>
              <a:chOff x="3072" y="912"/>
              <a:chExt cx="192" cy="144"/>
            </a:xfrm>
          </p:grpSpPr>
          <p:sp>
            <p:nvSpPr>
              <p:cNvPr id="19857" name="Rectangle 610"/>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8" name="Rectangle 611"/>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9" name="Rectangle 612"/>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60" name="Rectangle 613"/>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41" name="Group 614"/>
            <p:cNvGrpSpPr>
              <a:grpSpLocks/>
            </p:cNvGrpSpPr>
            <p:nvPr/>
          </p:nvGrpSpPr>
          <p:grpSpPr bwMode="auto">
            <a:xfrm>
              <a:off x="1824" y="4032"/>
              <a:ext cx="192" cy="144"/>
              <a:chOff x="3072" y="912"/>
              <a:chExt cx="192" cy="144"/>
            </a:xfrm>
          </p:grpSpPr>
          <p:sp>
            <p:nvSpPr>
              <p:cNvPr id="19853" name="Rectangle 615"/>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4" name="Rectangle 616"/>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5" name="Rectangle 617"/>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6" name="Rectangle 618"/>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
          <p:nvSpPr>
            <p:cNvPr id="19842" name="Rectangle 619"/>
            <p:cNvSpPr>
              <a:spLocks noChangeArrowheads="1"/>
            </p:cNvSpPr>
            <p:nvPr/>
          </p:nvSpPr>
          <p:spPr bwMode="auto">
            <a:xfrm>
              <a:off x="2064" y="4032"/>
              <a:ext cx="192" cy="14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a:endParaRPr lang="en-US" altLang="en-US" sz="2400">
                <a:latin typeface="Times New Roman" pitchFamily="18" charset="0"/>
              </a:endParaRPr>
            </a:p>
          </p:txBody>
        </p:sp>
        <p:grpSp>
          <p:nvGrpSpPr>
            <p:cNvPr id="19843" name="Group 620"/>
            <p:cNvGrpSpPr>
              <a:grpSpLocks/>
            </p:cNvGrpSpPr>
            <p:nvPr/>
          </p:nvGrpSpPr>
          <p:grpSpPr bwMode="auto">
            <a:xfrm>
              <a:off x="2304" y="4032"/>
              <a:ext cx="192" cy="144"/>
              <a:chOff x="3072" y="912"/>
              <a:chExt cx="192" cy="144"/>
            </a:xfrm>
          </p:grpSpPr>
          <p:sp>
            <p:nvSpPr>
              <p:cNvPr id="19849" name="Rectangle 621"/>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0" name="Rectangle 622"/>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1" name="Rectangle 623"/>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52" name="Rectangle 624"/>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nvGrpSpPr>
            <p:cNvPr id="19844" name="Group 625"/>
            <p:cNvGrpSpPr>
              <a:grpSpLocks/>
            </p:cNvGrpSpPr>
            <p:nvPr/>
          </p:nvGrpSpPr>
          <p:grpSpPr bwMode="auto">
            <a:xfrm>
              <a:off x="2544" y="4032"/>
              <a:ext cx="192" cy="144"/>
              <a:chOff x="3072" y="912"/>
              <a:chExt cx="192" cy="144"/>
            </a:xfrm>
          </p:grpSpPr>
          <p:sp>
            <p:nvSpPr>
              <p:cNvPr id="19845" name="Rectangle 626"/>
              <p:cNvSpPr>
                <a:spLocks noChangeArrowheads="1"/>
              </p:cNvSpPr>
              <p:nvPr/>
            </p:nvSpPr>
            <p:spPr bwMode="auto">
              <a:xfrm>
                <a:off x="3072"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46" name="Rectangle 627"/>
              <p:cNvSpPr>
                <a:spLocks noChangeArrowheads="1"/>
              </p:cNvSpPr>
              <p:nvPr/>
            </p:nvSpPr>
            <p:spPr bwMode="auto">
              <a:xfrm>
                <a:off x="3120"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47" name="Rectangle 628"/>
              <p:cNvSpPr>
                <a:spLocks noChangeArrowheads="1"/>
              </p:cNvSpPr>
              <p:nvPr/>
            </p:nvSpPr>
            <p:spPr bwMode="auto">
              <a:xfrm>
                <a:off x="3168"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19848" name="Rectangle 629"/>
              <p:cNvSpPr>
                <a:spLocks noChangeArrowheads="1"/>
              </p:cNvSpPr>
              <p:nvPr/>
            </p:nvSpPr>
            <p:spPr bwMode="auto">
              <a:xfrm>
                <a:off x="3216" y="912"/>
                <a:ext cx="48" cy="144"/>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pSp>
      <p:sp>
        <p:nvSpPr>
          <p:cNvPr id="19463" name="Rectangle 630"/>
          <p:cNvSpPr>
            <a:spLocks noChangeAspect="1" noChangeArrowheads="1"/>
          </p:cNvSpPr>
          <p:nvPr/>
        </p:nvSpPr>
        <p:spPr bwMode="auto">
          <a:xfrm>
            <a:off x="6556375" y="1657350"/>
            <a:ext cx="1849438" cy="293688"/>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1275" tIns="17462" rIns="41275" bIns="17462">
            <a:spAutoFit/>
          </a:bodyPr>
          <a:lstStyle>
            <a:lvl1pPr defTabSz="796925">
              <a:defRPr>
                <a:solidFill>
                  <a:schemeClr val="tx1"/>
                </a:solidFill>
                <a:latin typeface="Tahoma" pitchFamily="34" charset="0"/>
                <a:ea typeface="新細明體" pitchFamily="18" charset="-120"/>
              </a:defRPr>
            </a:lvl1pPr>
            <a:lvl2pPr marL="742950" indent="-285750" defTabSz="796925">
              <a:defRPr>
                <a:solidFill>
                  <a:schemeClr val="tx1"/>
                </a:solidFill>
                <a:latin typeface="Tahoma" pitchFamily="34" charset="0"/>
                <a:ea typeface="新細明體" pitchFamily="18" charset="-120"/>
              </a:defRPr>
            </a:lvl2pPr>
            <a:lvl3pPr marL="1143000" indent="-228600" defTabSz="796925">
              <a:defRPr>
                <a:solidFill>
                  <a:schemeClr val="tx1"/>
                </a:solidFill>
                <a:latin typeface="Tahoma" pitchFamily="34" charset="0"/>
                <a:ea typeface="新細明體" pitchFamily="18" charset="-120"/>
              </a:defRPr>
            </a:lvl3pPr>
            <a:lvl4pPr marL="1600200" indent="-228600" defTabSz="796925">
              <a:defRPr>
                <a:solidFill>
                  <a:schemeClr val="tx1"/>
                </a:solidFill>
                <a:latin typeface="Tahoma" pitchFamily="34" charset="0"/>
                <a:ea typeface="新細明體" pitchFamily="18" charset="-120"/>
              </a:defRPr>
            </a:lvl4pPr>
            <a:lvl5pPr marL="2057400" indent="-228600" defTabSz="796925">
              <a:defRPr>
                <a:solidFill>
                  <a:schemeClr val="tx1"/>
                </a:solidFill>
                <a:latin typeface="Tahoma" pitchFamily="34" charset="0"/>
                <a:ea typeface="新細明體" pitchFamily="18" charset="-120"/>
              </a:defRPr>
            </a:lvl5pPr>
            <a:lvl6pPr marL="25146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700" b="1">
                <a:latin typeface="Arial" charset="0"/>
              </a:rPr>
              <a:t>I/O Blocks (IOBs)</a:t>
            </a:r>
          </a:p>
        </p:txBody>
      </p:sp>
      <p:sp>
        <p:nvSpPr>
          <p:cNvPr id="19464" name="Line 631"/>
          <p:cNvSpPr>
            <a:spLocks noChangeShapeType="1"/>
          </p:cNvSpPr>
          <p:nvPr/>
        </p:nvSpPr>
        <p:spPr bwMode="auto">
          <a:xfrm flipH="1" flipV="1">
            <a:off x="5530850" y="1695450"/>
            <a:ext cx="1025525" cy="12065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5" name="Line 632"/>
          <p:cNvSpPr>
            <a:spLocks noChangeShapeType="1"/>
          </p:cNvSpPr>
          <p:nvPr/>
        </p:nvSpPr>
        <p:spPr bwMode="auto">
          <a:xfrm flipH="1">
            <a:off x="6097588" y="1781175"/>
            <a:ext cx="458787" cy="30480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6" name="Rectangle 633"/>
          <p:cNvSpPr>
            <a:spLocks noChangeAspect="1" noChangeArrowheads="1"/>
          </p:cNvSpPr>
          <p:nvPr/>
        </p:nvSpPr>
        <p:spPr bwMode="auto">
          <a:xfrm>
            <a:off x="6689725" y="3836988"/>
            <a:ext cx="1550988" cy="811212"/>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1275" tIns="17462" rIns="41275" bIns="17462">
            <a:spAutoFit/>
          </a:bodyPr>
          <a:lstStyle>
            <a:lvl1pPr defTabSz="796925">
              <a:defRPr>
                <a:solidFill>
                  <a:schemeClr val="tx1"/>
                </a:solidFill>
                <a:latin typeface="Tahoma" pitchFamily="34" charset="0"/>
                <a:ea typeface="新細明體" pitchFamily="18" charset="-120"/>
              </a:defRPr>
            </a:lvl1pPr>
            <a:lvl2pPr marL="742950" indent="-285750" defTabSz="796925">
              <a:defRPr>
                <a:solidFill>
                  <a:schemeClr val="tx1"/>
                </a:solidFill>
                <a:latin typeface="Tahoma" pitchFamily="34" charset="0"/>
                <a:ea typeface="新細明體" pitchFamily="18" charset="-120"/>
              </a:defRPr>
            </a:lvl2pPr>
            <a:lvl3pPr marL="1143000" indent="-228600" defTabSz="796925">
              <a:defRPr>
                <a:solidFill>
                  <a:schemeClr val="tx1"/>
                </a:solidFill>
                <a:latin typeface="Tahoma" pitchFamily="34" charset="0"/>
                <a:ea typeface="新細明體" pitchFamily="18" charset="-120"/>
              </a:defRPr>
            </a:lvl3pPr>
            <a:lvl4pPr marL="1600200" indent="-228600" defTabSz="796925">
              <a:defRPr>
                <a:solidFill>
                  <a:schemeClr val="tx1"/>
                </a:solidFill>
                <a:latin typeface="Tahoma" pitchFamily="34" charset="0"/>
                <a:ea typeface="新細明體" pitchFamily="18" charset="-120"/>
              </a:defRPr>
            </a:lvl4pPr>
            <a:lvl5pPr marL="2057400" indent="-228600" defTabSz="796925">
              <a:defRPr>
                <a:solidFill>
                  <a:schemeClr val="tx1"/>
                </a:solidFill>
                <a:latin typeface="Tahoma" pitchFamily="34" charset="0"/>
                <a:ea typeface="新細明體" pitchFamily="18" charset="-120"/>
              </a:defRPr>
            </a:lvl5pPr>
            <a:lvl6pPr marL="25146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700" b="1">
                <a:latin typeface="Arial" charset="0"/>
              </a:rPr>
              <a:t>Configurable</a:t>
            </a:r>
          </a:p>
          <a:p>
            <a:r>
              <a:rPr lang="en-US" altLang="en-US" sz="1700" b="1">
                <a:latin typeface="Arial" charset="0"/>
              </a:rPr>
              <a:t>Logic Blocks (CLBs)</a:t>
            </a:r>
          </a:p>
        </p:txBody>
      </p:sp>
      <p:sp>
        <p:nvSpPr>
          <p:cNvPr id="19467" name="Line 634"/>
          <p:cNvSpPr>
            <a:spLocks noChangeShapeType="1"/>
          </p:cNvSpPr>
          <p:nvPr/>
        </p:nvSpPr>
        <p:spPr bwMode="auto">
          <a:xfrm flipH="1" flipV="1">
            <a:off x="5927725" y="3810000"/>
            <a:ext cx="708025" cy="24765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8" name="Line 635"/>
          <p:cNvSpPr>
            <a:spLocks noChangeShapeType="1"/>
          </p:cNvSpPr>
          <p:nvPr/>
        </p:nvSpPr>
        <p:spPr bwMode="auto">
          <a:xfrm flipH="1">
            <a:off x="5121275" y="4059238"/>
            <a:ext cx="1514475" cy="312737"/>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9" name="Rectangle 636"/>
          <p:cNvSpPr>
            <a:spLocks noChangeAspect="1" noChangeArrowheads="1"/>
          </p:cNvSpPr>
          <p:nvPr/>
        </p:nvSpPr>
        <p:spPr bwMode="auto">
          <a:xfrm>
            <a:off x="4502150" y="5391150"/>
            <a:ext cx="2425700" cy="552450"/>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1275" tIns="17462" rIns="41275" bIns="17462">
            <a:spAutoFit/>
          </a:bodyPr>
          <a:lstStyle>
            <a:lvl1pPr defTabSz="796925">
              <a:defRPr>
                <a:solidFill>
                  <a:schemeClr val="tx1"/>
                </a:solidFill>
                <a:latin typeface="Tahoma" pitchFamily="34" charset="0"/>
                <a:ea typeface="新細明體" pitchFamily="18" charset="-120"/>
              </a:defRPr>
            </a:lvl1pPr>
            <a:lvl2pPr marL="742950" indent="-285750" defTabSz="796925">
              <a:defRPr>
                <a:solidFill>
                  <a:schemeClr val="tx1"/>
                </a:solidFill>
                <a:latin typeface="Tahoma" pitchFamily="34" charset="0"/>
                <a:ea typeface="新細明體" pitchFamily="18" charset="-120"/>
              </a:defRPr>
            </a:lvl2pPr>
            <a:lvl3pPr marL="1143000" indent="-228600" defTabSz="796925">
              <a:defRPr>
                <a:solidFill>
                  <a:schemeClr val="tx1"/>
                </a:solidFill>
                <a:latin typeface="Tahoma" pitchFamily="34" charset="0"/>
                <a:ea typeface="新細明體" pitchFamily="18" charset="-120"/>
              </a:defRPr>
            </a:lvl3pPr>
            <a:lvl4pPr marL="1600200" indent="-228600" defTabSz="796925">
              <a:defRPr>
                <a:solidFill>
                  <a:schemeClr val="tx1"/>
                </a:solidFill>
                <a:latin typeface="Tahoma" pitchFamily="34" charset="0"/>
                <a:ea typeface="新細明體" pitchFamily="18" charset="-120"/>
              </a:defRPr>
            </a:lvl4pPr>
            <a:lvl5pPr marL="2057400" indent="-228600" defTabSz="796925">
              <a:defRPr>
                <a:solidFill>
                  <a:schemeClr val="tx1"/>
                </a:solidFill>
                <a:latin typeface="Tahoma" pitchFamily="34" charset="0"/>
                <a:ea typeface="新細明體" pitchFamily="18" charset="-120"/>
              </a:defRPr>
            </a:lvl5pPr>
            <a:lvl6pPr marL="25146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700" b="1">
                <a:latin typeface="Arial" charset="0"/>
              </a:rPr>
              <a:t>Clock Management (DCMs, BUFGMUXes)</a:t>
            </a:r>
          </a:p>
        </p:txBody>
      </p:sp>
      <p:sp>
        <p:nvSpPr>
          <p:cNvPr id="19470" name="Freeform 637"/>
          <p:cNvSpPr>
            <a:spLocks/>
          </p:cNvSpPr>
          <p:nvPr/>
        </p:nvSpPr>
        <p:spPr bwMode="auto">
          <a:xfrm>
            <a:off x="4587875" y="4724400"/>
            <a:ext cx="1588" cy="677863"/>
          </a:xfrm>
          <a:custGeom>
            <a:avLst/>
            <a:gdLst>
              <a:gd name="T0" fmla="*/ 0 w 1"/>
              <a:gd name="T1" fmla="*/ 2147483647 h 427"/>
              <a:gd name="T2" fmla="*/ 0 w 1"/>
              <a:gd name="T3" fmla="*/ 0 h 427"/>
              <a:gd name="T4" fmla="*/ 0 60000 65536"/>
              <a:gd name="T5" fmla="*/ 0 60000 65536"/>
            </a:gdLst>
            <a:ahLst/>
            <a:cxnLst>
              <a:cxn ang="T4">
                <a:pos x="T0" y="T1"/>
              </a:cxn>
              <a:cxn ang="T5">
                <a:pos x="T2" y="T3"/>
              </a:cxn>
            </a:cxnLst>
            <a:rect l="0" t="0" r="r" b="b"/>
            <a:pathLst>
              <a:path w="1" h="427">
                <a:moveTo>
                  <a:pt x="0" y="427"/>
                </a:moveTo>
                <a:lnTo>
                  <a:pt x="0" y="0"/>
                </a:lnTo>
              </a:path>
            </a:pathLst>
          </a:cu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1" name="Rectangle 638"/>
          <p:cNvSpPr>
            <a:spLocks noChangeAspect="1" noChangeArrowheads="1"/>
          </p:cNvSpPr>
          <p:nvPr/>
        </p:nvSpPr>
        <p:spPr bwMode="auto">
          <a:xfrm>
            <a:off x="646113" y="1724025"/>
            <a:ext cx="2076450" cy="552450"/>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1275" tIns="17462" rIns="41275" bIns="17462">
            <a:spAutoFit/>
          </a:bodyPr>
          <a:lstStyle>
            <a:lvl1pPr defTabSz="796925">
              <a:defRPr>
                <a:solidFill>
                  <a:schemeClr val="tx1"/>
                </a:solidFill>
                <a:latin typeface="Tahoma" pitchFamily="34" charset="0"/>
                <a:ea typeface="新細明體" pitchFamily="18" charset="-120"/>
              </a:defRPr>
            </a:lvl1pPr>
            <a:lvl2pPr marL="742950" indent="-285750" defTabSz="796925">
              <a:defRPr>
                <a:solidFill>
                  <a:schemeClr val="tx1"/>
                </a:solidFill>
                <a:latin typeface="Tahoma" pitchFamily="34" charset="0"/>
                <a:ea typeface="新細明體" pitchFamily="18" charset="-120"/>
              </a:defRPr>
            </a:lvl2pPr>
            <a:lvl3pPr marL="1143000" indent="-228600" defTabSz="796925">
              <a:defRPr>
                <a:solidFill>
                  <a:schemeClr val="tx1"/>
                </a:solidFill>
                <a:latin typeface="Tahoma" pitchFamily="34" charset="0"/>
                <a:ea typeface="新細明體" pitchFamily="18" charset="-120"/>
              </a:defRPr>
            </a:lvl3pPr>
            <a:lvl4pPr marL="1600200" indent="-228600" defTabSz="796925">
              <a:defRPr>
                <a:solidFill>
                  <a:schemeClr val="tx1"/>
                </a:solidFill>
                <a:latin typeface="Tahoma" pitchFamily="34" charset="0"/>
                <a:ea typeface="新細明體" pitchFamily="18" charset="-120"/>
              </a:defRPr>
            </a:lvl4pPr>
            <a:lvl5pPr marL="2057400" indent="-228600" defTabSz="796925">
              <a:defRPr>
                <a:solidFill>
                  <a:schemeClr val="tx1"/>
                </a:solidFill>
                <a:latin typeface="Tahoma" pitchFamily="34" charset="0"/>
                <a:ea typeface="新細明體" pitchFamily="18" charset="-120"/>
              </a:defRPr>
            </a:lvl5pPr>
            <a:lvl6pPr marL="25146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700" b="1">
                <a:latin typeface="Arial" charset="0"/>
              </a:rPr>
              <a:t>Block SelectRAM</a:t>
            </a:r>
            <a:r>
              <a:rPr lang="en-US" altLang="en-US" sz="1700" b="1">
                <a:latin typeface="Arial" charset="0"/>
                <a:cs typeface="Arial" charset="0"/>
              </a:rPr>
              <a:t>™</a:t>
            </a:r>
          </a:p>
          <a:p>
            <a:r>
              <a:rPr lang="en-US" altLang="en-US" sz="1700" b="1">
                <a:latin typeface="Arial" charset="0"/>
                <a:cs typeface="Arial" charset="0"/>
              </a:rPr>
              <a:t>resource</a:t>
            </a:r>
            <a:endParaRPr lang="en-US" altLang="en-US" sz="1700" b="1">
              <a:latin typeface="Arial" charset="0"/>
            </a:endParaRPr>
          </a:p>
        </p:txBody>
      </p:sp>
      <p:sp>
        <p:nvSpPr>
          <p:cNvPr id="19472" name="Line 639"/>
          <p:cNvSpPr>
            <a:spLocks noChangeShapeType="1"/>
          </p:cNvSpPr>
          <p:nvPr/>
        </p:nvSpPr>
        <p:spPr bwMode="auto">
          <a:xfrm flipV="1">
            <a:off x="2824163" y="1876425"/>
            <a:ext cx="563562" cy="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3" name="Rectangle 640"/>
          <p:cNvSpPr>
            <a:spLocks noChangeAspect="1" noChangeArrowheads="1"/>
          </p:cNvSpPr>
          <p:nvPr/>
        </p:nvSpPr>
        <p:spPr bwMode="auto">
          <a:xfrm>
            <a:off x="977900" y="3276600"/>
            <a:ext cx="1295400" cy="552450"/>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1275" tIns="17462" rIns="41275" bIns="17462">
            <a:spAutoFit/>
          </a:bodyPr>
          <a:lstStyle>
            <a:lvl1pPr defTabSz="796925">
              <a:defRPr>
                <a:solidFill>
                  <a:schemeClr val="tx1"/>
                </a:solidFill>
                <a:latin typeface="Tahoma" pitchFamily="34" charset="0"/>
                <a:ea typeface="新細明體" pitchFamily="18" charset="-120"/>
              </a:defRPr>
            </a:lvl1pPr>
            <a:lvl2pPr marL="742950" indent="-285750" defTabSz="796925">
              <a:defRPr>
                <a:solidFill>
                  <a:schemeClr val="tx1"/>
                </a:solidFill>
                <a:latin typeface="Tahoma" pitchFamily="34" charset="0"/>
                <a:ea typeface="新細明體" pitchFamily="18" charset="-120"/>
              </a:defRPr>
            </a:lvl2pPr>
            <a:lvl3pPr marL="1143000" indent="-228600" defTabSz="796925">
              <a:defRPr>
                <a:solidFill>
                  <a:schemeClr val="tx1"/>
                </a:solidFill>
                <a:latin typeface="Tahoma" pitchFamily="34" charset="0"/>
                <a:ea typeface="新細明體" pitchFamily="18" charset="-120"/>
              </a:defRPr>
            </a:lvl3pPr>
            <a:lvl4pPr marL="1600200" indent="-228600" defTabSz="796925">
              <a:defRPr>
                <a:solidFill>
                  <a:schemeClr val="tx1"/>
                </a:solidFill>
                <a:latin typeface="Tahoma" pitchFamily="34" charset="0"/>
                <a:ea typeface="新細明體" pitchFamily="18" charset="-120"/>
              </a:defRPr>
            </a:lvl4pPr>
            <a:lvl5pPr marL="2057400" indent="-228600" defTabSz="796925">
              <a:defRPr>
                <a:solidFill>
                  <a:schemeClr val="tx1"/>
                </a:solidFill>
                <a:latin typeface="Tahoma" pitchFamily="34" charset="0"/>
                <a:ea typeface="新細明體" pitchFamily="18" charset="-120"/>
              </a:defRPr>
            </a:lvl5pPr>
            <a:lvl6pPr marL="25146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700" b="1">
                <a:latin typeface="Arial" charset="0"/>
              </a:rPr>
              <a:t>Dedicated multipliers</a:t>
            </a:r>
          </a:p>
        </p:txBody>
      </p:sp>
      <p:sp>
        <p:nvSpPr>
          <p:cNvPr id="19474" name="Line 641"/>
          <p:cNvSpPr>
            <a:spLocks noChangeShapeType="1"/>
          </p:cNvSpPr>
          <p:nvPr/>
        </p:nvSpPr>
        <p:spPr bwMode="auto">
          <a:xfrm flipV="1">
            <a:off x="2149475" y="3124200"/>
            <a:ext cx="1314450" cy="38100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5" name="Line 642"/>
          <p:cNvSpPr>
            <a:spLocks noChangeShapeType="1"/>
          </p:cNvSpPr>
          <p:nvPr/>
        </p:nvSpPr>
        <p:spPr bwMode="auto">
          <a:xfrm>
            <a:off x="2149475" y="3505200"/>
            <a:ext cx="1323975" cy="60960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6" name="Line 643"/>
          <p:cNvSpPr>
            <a:spLocks noChangeShapeType="1"/>
          </p:cNvSpPr>
          <p:nvPr/>
        </p:nvSpPr>
        <p:spPr bwMode="auto">
          <a:xfrm flipH="1">
            <a:off x="5470525" y="2867025"/>
            <a:ext cx="895350" cy="9525"/>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7" name="Rectangle 644"/>
          <p:cNvSpPr>
            <a:spLocks noChangeAspect="1" noChangeArrowheads="1"/>
          </p:cNvSpPr>
          <p:nvPr/>
        </p:nvSpPr>
        <p:spPr bwMode="auto">
          <a:xfrm>
            <a:off x="6530975" y="2727325"/>
            <a:ext cx="1874838" cy="552450"/>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1275" tIns="17462" rIns="41275" bIns="17462">
            <a:spAutoFit/>
          </a:bodyPr>
          <a:lstStyle>
            <a:lvl1pPr defTabSz="796925">
              <a:defRPr>
                <a:solidFill>
                  <a:schemeClr val="tx1"/>
                </a:solidFill>
                <a:latin typeface="Tahoma" pitchFamily="34" charset="0"/>
                <a:ea typeface="新細明體" pitchFamily="18" charset="-120"/>
              </a:defRPr>
            </a:lvl1pPr>
            <a:lvl2pPr marL="742950" indent="-285750" defTabSz="796925">
              <a:defRPr>
                <a:solidFill>
                  <a:schemeClr val="tx1"/>
                </a:solidFill>
                <a:latin typeface="Tahoma" pitchFamily="34" charset="0"/>
                <a:ea typeface="新細明體" pitchFamily="18" charset="-120"/>
              </a:defRPr>
            </a:lvl2pPr>
            <a:lvl3pPr marL="1143000" indent="-228600" defTabSz="796925">
              <a:defRPr>
                <a:solidFill>
                  <a:schemeClr val="tx1"/>
                </a:solidFill>
                <a:latin typeface="Tahoma" pitchFamily="34" charset="0"/>
                <a:ea typeface="新細明體" pitchFamily="18" charset="-120"/>
              </a:defRPr>
            </a:lvl3pPr>
            <a:lvl4pPr marL="1600200" indent="-228600" defTabSz="796925">
              <a:defRPr>
                <a:solidFill>
                  <a:schemeClr val="tx1"/>
                </a:solidFill>
                <a:latin typeface="Tahoma" pitchFamily="34" charset="0"/>
                <a:ea typeface="新細明體" pitchFamily="18" charset="-120"/>
              </a:defRPr>
            </a:lvl4pPr>
            <a:lvl5pPr marL="2057400" indent="-228600" defTabSz="796925">
              <a:defRPr>
                <a:solidFill>
                  <a:schemeClr val="tx1"/>
                </a:solidFill>
                <a:latin typeface="Tahoma" pitchFamily="34" charset="0"/>
                <a:ea typeface="新細明體" pitchFamily="18" charset="-120"/>
              </a:defRPr>
            </a:lvl5pPr>
            <a:lvl6pPr marL="25146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defTabSz="796925"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1700" b="1">
                <a:latin typeface="Arial" charset="0"/>
              </a:rPr>
              <a:t>Programmable interconnect</a:t>
            </a:r>
          </a:p>
        </p:txBody>
      </p:sp>
      <p:sp>
        <p:nvSpPr>
          <p:cNvPr id="19478" name="Line 645"/>
          <p:cNvSpPr>
            <a:spLocks noChangeShapeType="1"/>
          </p:cNvSpPr>
          <p:nvPr/>
        </p:nvSpPr>
        <p:spPr bwMode="auto">
          <a:xfrm flipH="1" flipV="1">
            <a:off x="4143375" y="4765675"/>
            <a:ext cx="446088" cy="615950"/>
          </a:xfrm>
          <a:prstGeom prst="line">
            <a:avLst/>
          </a:prstGeom>
          <a:noFill/>
          <a:ln w="38100">
            <a:solidFill>
              <a:srgbClr val="FF9900"/>
            </a:solidFill>
            <a:round/>
            <a:headEnd type="none" w="sm" len="sm"/>
            <a:tailEnd type="oval"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79" name="Text Box 646"/>
          <p:cNvSpPr txBox="1">
            <a:spLocks noChangeArrowheads="1"/>
          </p:cNvSpPr>
          <p:nvPr/>
        </p:nvSpPr>
        <p:spPr bwMode="auto">
          <a:xfrm>
            <a:off x="212725" y="6096000"/>
            <a:ext cx="886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i="1">
                <a:latin typeface="Times New Roman" pitchFamily="18" charset="0"/>
              </a:rPr>
              <a:t>www.eece.unm.edu/course/ece338/Lectures/</a:t>
            </a:r>
            <a:r>
              <a:rPr lang="en-US" altLang="en-US" sz="2400" b="1" i="1">
                <a:latin typeface="Times New Roman" pitchFamily="18" charset="0"/>
              </a:rPr>
              <a:t>basic</a:t>
            </a:r>
            <a:r>
              <a:rPr lang="en-US" altLang="en-US" sz="2400" i="1">
                <a:latin typeface="Times New Roman" pitchFamily="18" charset="0"/>
              </a:rPr>
              <a:t>-</a:t>
            </a:r>
            <a:r>
              <a:rPr lang="en-US" altLang="en-US" sz="2400" b="1" i="1">
                <a:latin typeface="Times New Roman" pitchFamily="18" charset="0"/>
              </a:rPr>
              <a:t>fpga</a:t>
            </a:r>
            <a:r>
              <a:rPr lang="en-US" altLang="en-US" sz="2400" i="1">
                <a:latin typeface="Times New Roman" pitchFamily="18" charset="0"/>
              </a:rPr>
              <a:t>-arch-xilinx.ppt</a:t>
            </a:r>
            <a:r>
              <a:rPr lang="en-US" alt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t>Software: to program a</a:t>
            </a:r>
            <a:r>
              <a:rPr lang="en-US" altLang="zh-TW" smtClean="0"/>
              <a:t>n</a:t>
            </a:r>
            <a:r>
              <a:rPr lang="en-US" smtClean="0"/>
              <a:t> FPGA</a:t>
            </a:r>
          </a:p>
        </p:txBody>
      </p:sp>
      <p:sp>
        <p:nvSpPr>
          <p:cNvPr id="20483" name="Rectangle 3"/>
          <p:cNvSpPr>
            <a:spLocks noGrp="1" noChangeArrowheads="1"/>
          </p:cNvSpPr>
          <p:nvPr>
            <p:ph idx="1"/>
          </p:nvPr>
        </p:nvSpPr>
        <p:spPr/>
        <p:txBody>
          <a:bodyPr/>
          <a:lstStyle/>
          <a:p>
            <a:pPr eaLnBrk="1" hangingPunct="1"/>
            <a:r>
              <a:rPr lang="en-US" altLang="en-US" smtClean="0"/>
              <a:t> </a:t>
            </a: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382C3FD6-C979-4F7B-8718-C2AC8C12B504}" type="slidenum">
              <a:rPr lang="en-US" altLang="en-US" smtClean="0">
                <a:solidFill>
                  <a:srgbClr val="FFFFFF"/>
                </a:solidFill>
              </a:rPr>
              <a:pPr/>
              <a:t>14</a:t>
            </a:fld>
            <a:endParaRPr lang="en-US" altLang="en-US" smtClean="0">
              <a:solidFill>
                <a:srgbClr val="FFFFFF"/>
              </a:solidFill>
            </a:endParaRPr>
          </a:p>
        </p:txBody>
      </p:sp>
      <p:pic>
        <p:nvPicPr>
          <p:cNvPr id="20486" name="Picture 4" descr="MCj020001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343400"/>
            <a:ext cx="18049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MCj043386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72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screen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28956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4953000" y="2362200"/>
            <a:ext cx="3246438" cy="180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spcBef>
                <a:spcPct val="20000"/>
              </a:spcBef>
              <a:buClr>
                <a:schemeClr val="bg2"/>
              </a:buClr>
              <a:buFont typeface="Monotype Sorts" charset="2"/>
              <a:buChar char="§"/>
            </a:pPr>
            <a:r>
              <a:rPr kumimoji="1" lang="en-US" altLang="zh-TW" sz="1400">
                <a:latin typeface="Times New Roman" pitchFamily="18" charset="0"/>
              </a:rPr>
              <a:t>1 entity </a:t>
            </a:r>
            <a:r>
              <a:rPr kumimoji="1" lang="en-US" altLang="zh-TW" sz="1400" i="1">
                <a:latin typeface="Times New Roman" pitchFamily="18" charset="0"/>
              </a:rPr>
              <a:t>and2</a:t>
            </a:r>
            <a:r>
              <a:rPr kumimoji="1" lang="en-US" altLang="zh-TW" sz="1400">
                <a:latin typeface="Times New Roman" pitchFamily="18" charset="0"/>
              </a:rPr>
              <a:t> is port (</a:t>
            </a:r>
            <a:r>
              <a:rPr kumimoji="1" lang="en-US" altLang="zh-TW" sz="1400" i="1">
                <a:latin typeface="Times New Roman" pitchFamily="18" charset="0"/>
              </a:rPr>
              <a:t>a,b</a:t>
            </a:r>
            <a:r>
              <a:rPr kumimoji="1" lang="en-US" altLang="zh-TW" sz="1400">
                <a:latin typeface="Times New Roman" pitchFamily="18" charset="0"/>
              </a:rPr>
              <a:t> : in std_logic;</a:t>
            </a:r>
          </a:p>
          <a:p>
            <a:r>
              <a:rPr kumimoji="1" lang="en-US" altLang="zh-TW" sz="1400">
                <a:latin typeface="Times New Roman" pitchFamily="18" charset="0"/>
              </a:rPr>
              <a:t>2                                    </a:t>
            </a:r>
            <a:r>
              <a:rPr kumimoji="1" lang="en-US" altLang="zh-TW" sz="1400" i="1">
                <a:latin typeface="Times New Roman" pitchFamily="18" charset="0"/>
              </a:rPr>
              <a:t>c</a:t>
            </a:r>
            <a:r>
              <a:rPr kumimoji="1" lang="en-US" altLang="zh-TW" sz="1400">
                <a:latin typeface="Times New Roman" pitchFamily="18" charset="0"/>
              </a:rPr>
              <a:t> : out std_logic);</a:t>
            </a:r>
          </a:p>
          <a:p>
            <a:r>
              <a:rPr kumimoji="1" lang="en-US" altLang="zh-TW" sz="1400">
                <a:latin typeface="Times New Roman" pitchFamily="18" charset="0"/>
              </a:rPr>
              <a:t>3 end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4 architecture </a:t>
            </a:r>
            <a:r>
              <a:rPr kumimoji="1" lang="en-US" altLang="zh-TW" sz="1400" i="1">
                <a:latin typeface="Times New Roman" pitchFamily="18" charset="0"/>
              </a:rPr>
              <a:t>and2_arch</a:t>
            </a:r>
            <a:r>
              <a:rPr kumimoji="1" lang="en-US" altLang="zh-TW" sz="1400">
                <a:latin typeface="Times New Roman" pitchFamily="18" charset="0"/>
              </a:rPr>
              <a:t> of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5 begin</a:t>
            </a:r>
          </a:p>
          <a:p>
            <a:r>
              <a:rPr kumimoji="1" lang="en-US" altLang="zh-TW" sz="1400">
                <a:latin typeface="Times New Roman" pitchFamily="18" charset="0"/>
              </a:rPr>
              <a:t>6    </a:t>
            </a:r>
            <a:r>
              <a:rPr kumimoji="1" lang="en-US" altLang="zh-TW" sz="1400" i="1">
                <a:latin typeface="Times New Roman" pitchFamily="18" charset="0"/>
              </a:rPr>
              <a:t>c</a:t>
            </a:r>
            <a:r>
              <a:rPr kumimoji="1" lang="en-US" altLang="zh-TW" sz="1400">
                <a:latin typeface="Times New Roman" pitchFamily="18" charset="0"/>
              </a:rPr>
              <a:t> &lt;=</a:t>
            </a:r>
            <a:r>
              <a:rPr kumimoji="1" lang="en-US" altLang="zh-TW" sz="1400" i="1">
                <a:latin typeface="Times New Roman" pitchFamily="18" charset="0"/>
              </a:rPr>
              <a:t>a</a:t>
            </a:r>
            <a:r>
              <a:rPr kumimoji="1" lang="en-US" altLang="zh-TW" sz="1400">
                <a:latin typeface="Times New Roman" pitchFamily="18" charset="0"/>
              </a:rPr>
              <a:t> and</a:t>
            </a:r>
            <a:r>
              <a:rPr kumimoji="1" lang="en-US" altLang="zh-TW" sz="1400" i="1">
                <a:latin typeface="Times New Roman" pitchFamily="18" charset="0"/>
              </a:rPr>
              <a:t> b</a:t>
            </a:r>
            <a:r>
              <a:rPr kumimoji="1" lang="en-US" altLang="zh-TW" sz="1400">
                <a:latin typeface="Times New Roman" pitchFamily="18" charset="0"/>
              </a:rPr>
              <a:t>;</a:t>
            </a:r>
          </a:p>
          <a:p>
            <a:r>
              <a:rPr kumimoji="1" lang="en-US" altLang="zh-TW" sz="1400">
                <a:latin typeface="Times New Roman" pitchFamily="18" charset="0"/>
              </a:rPr>
              <a:t>7 end </a:t>
            </a:r>
            <a:r>
              <a:rPr kumimoji="1" lang="en-US" altLang="zh-TW" sz="1400" i="1">
                <a:latin typeface="Times New Roman" pitchFamily="18" charset="0"/>
              </a:rPr>
              <a:t>and2_arch</a:t>
            </a:r>
          </a:p>
          <a:p>
            <a:endParaRPr lang="en-US" altLang="en-US" sz="1400">
              <a:latin typeface="Times New Roman" pitchFamily="18" charset="0"/>
            </a:endParaRPr>
          </a:p>
        </p:txBody>
      </p:sp>
      <p:sp>
        <p:nvSpPr>
          <p:cNvPr id="20490" name="Text Box 10"/>
          <p:cNvSpPr txBox="1">
            <a:spLocks noChangeArrowheads="1"/>
          </p:cNvSpPr>
          <p:nvPr/>
        </p:nvSpPr>
        <p:spPr bwMode="auto">
          <a:xfrm>
            <a:off x="282575" y="1735138"/>
            <a:ext cx="42894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kumimoji="1" lang="en-US" altLang="en-US" sz="2400">
                <a:latin typeface="Times New Roman" pitchFamily="18" charset="0"/>
              </a:rPr>
              <a:t>Use a schematic: (Top level design to merge modules) </a:t>
            </a:r>
          </a:p>
        </p:txBody>
      </p:sp>
      <p:sp>
        <p:nvSpPr>
          <p:cNvPr id="20491" name="Text Box 11"/>
          <p:cNvSpPr txBox="1">
            <a:spLocks noChangeArrowheads="1"/>
          </p:cNvSpPr>
          <p:nvPr/>
        </p:nvSpPr>
        <p:spPr bwMode="auto">
          <a:xfrm>
            <a:off x="4402138" y="1487488"/>
            <a:ext cx="4235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kumimoji="1" lang="en-US" altLang="en-US" sz="2400">
                <a:latin typeface="Times New Roman" pitchFamily="18" charset="0"/>
              </a:rPr>
              <a:t>Use a language VHDL (for each </a:t>
            </a:r>
          </a:p>
          <a:p>
            <a:r>
              <a:rPr kumimoji="1" lang="en-US" altLang="en-US" sz="2400">
                <a:latin typeface="Times New Roman" pitchFamily="18" charset="0"/>
              </a:rPr>
              <a:t>module) </a:t>
            </a:r>
          </a:p>
        </p:txBody>
      </p:sp>
      <p:sp>
        <p:nvSpPr>
          <p:cNvPr id="20492" name="Line 12"/>
          <p:cNvSpPr>
            <a:spLocks noChangeShapeType="1"/>
          </p:cNvSpPr>
          <p:nvPr/>
        </p:nvSpPr>
        <p:spPr bwMode="auto">
          <a:xfrm>
            <a:off x="3048000" y="4114800"/>
            <a:ext cx="1066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flipH="1">
            <a:off x="4419600" y="40386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Text Box 14"/>
          <p:cNvSpPr txBox="1">
            <a:spLocks noChangeArrowheads="1"/>
          </p:cNvSpPr>
          <p:nvPr/>
        </p:nvSpPr>
        <p:spPr bwMode="auto">
          <a:xfrm>
            <a:off x="3810000" y="4038600"/>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a:latin typeface="Times New Roman" pitchFamily="18" charset="0"/>
              </a:rPr>
              <a:t>or/and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4"/>
          <p:cNvSpPr>
            <a:spLocks noGrp="1" noChangeArrowheads="1"/>
          </p:cNvSpPr>
          <p:nvPr>
            <p:ph type="title"/>
          </p:nvPr>
        </p:nvSpPr>
        <p:spPr/>
        <p:txBody>
          <a:bodyPr/>
          <a:lstStyle/>
          <a:p>
            <a:pPr eaLnBrk="1" fontAlgn="auto" hangingPunct="1">
              <a:spcAft>
                <a:spcPts val="0"/>
              </a:spcAft>
              <a:defRPr/>
            </a:pPr>
            <a:r>
              <a:rPr lang="en-US" smtClean="0"/>
              <a:t> </a:t>
            </a:r>
          </a:p>
        </p:txBody>
      </p:sp>
      <p:grpSp>
        <p:nvGrpSpPr>
          <p:cNvPr id="2" name="Organization Chart 7"/>
          <p:cNvGrpSpPr>
            <a:grpSpLocks/>
          </p:cNvGrpSpPr>
          <p:nvPr/>
        </p:nvGrpSpPr>
        <p:grpSpPr bwMode="auto">
          <a:xfrm>
            <a:off x="3048000" y="762000"/>
            <a:ext cx="2743200" cy="5181600"/>
            <a:chOff x="1152" y="1296"/>
            <a:chExt cx="864" cy="1152"/>
          </a:xfrm>
          <a:solidFill>
            <a:schemeClr val="bg1"/>
          </a:solidFill>
        </p:grpSpPr>
        <p:cxnSp>
          <p:nvCxnSpPr>
            <p:cNvPr id="1028" name="_s1028"/>
            <p:cNvCxnSpPr>
              <a:cxnSpLocks noChangeShapeType="1"/>
              <a:stCxn id="5" idx="0"/>
              <a:endCxn id="4" idx="2"/>
            </p:cNvCxnSpPr>
            <p:nvPr/>
          </p:nvCxnSpPr>
          <p:spPr bwMode="auto">
            <a:xfrm rot="16200000">
              <a:off x="1513" y="2087"/>
              <a:ext cx="144" cy="1"/>
            </a:xfrm>
            <a:prstGeom prst="straightConnector1">
              <a:avLst/>
            </a:prstGeom>
            <a:grpFill/>
            <a:ln w="28575">
              <a:solidFill>
                <a:schemeClr val="tx1"/>
              </a:solidFill>
              <a:round/>
              <a:headEnd/>
              <a:tailEnd/>
            </a:ln>
            <a:extLst/>
          </p:spPr>
        </p:cxnSp>
        <p:cxnSp>
          <p:nvCxnSpPr>
            <p:cNvPr id="1029" name="_s1029"/>
            <p:cNvCxnSpPr>
              <a:cxnSpLocks noChangeShapeType="1"/>
              <a:stCxn id="4" idx="0"/>
              <a:endCxn id="3" idx="2"/>
            </p:cNvCxnSpPr>
            <p:nvPr/>
          </p:nvCxnSpPr>
          <p:spPr bwMode="auto">
            <a:xfrm rot="16200000">
              <a:off x="1513" y="1655"/>
              <a:ext cx="144" cy="1"/>
            </a:xfrm>
            <a:prstGeom prst="straightConnector1">
              <a:avLst/>
            </a:prstGeom>
            <a:grpFill/>
            <a:ln w="28575">
              <a:solidFill>
                <a:schemeClr val="tx1"/>
              </a:solidFill>
              <a:round/>
              <a:headEnd/>
              <a:tailEnd/>
            </a:ln>
            <a:extLst/>
          </p:spPr>
        </p:cxnSp>
        <p:sp>
          <p:nvSpPr>
            <p:cNvPr id="3" name="_s1030"/>
            <p:cNvSpPr>
              <a:spLocks noChangeArrowheads="1"/>
            </p:cNvSpPr>
            <p:nvPr/>
          </p:nvSpPr>
          <p:spPr bwMode="auto">
            <a:xfrm>
              <a:off x="1152" y="1296"/>
              <a:ext cx="864" cy="28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a typeface="新細明體" pitchFamily="18" charset="-120"/>
                </a:rPr>
                <a:t>FPGA </a:t>
              </a:r>
            </a:p>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a typeface="新細明體" pitchFamily="18" charset="-120"/>
                </a:rPr>
                <a:t>development</a:t>
              </a:r>
            </a:p>
          </p:txBody>
        </p:sp>
        <p:sp>
          <p:nvSpPr>
            <p:cNvPr id="4" name="_s1031"/>
            <p:cNvSpPr>
              <a:spLocks noChangeArrowheads="1"/>
            </p:cNvSpPr>
            <p:nvPr/>
          </p:nvSpPr>
          <p:spPr bwMode="auto">
            <a:xfrm>
              <a:off x="1152" y="1728"/>
              <a:ext cx="864" cy="288"/>
            </a:xfrm>
            <a:prstGeom prst="roundRect">
              <a:avLst>
                <a:gd name="adj" fmla="val 16667"/>
              </a:avLst>
            </a:prstGeom>
            <a:grpFill/>
            <a:ln w="9525">
              <a:solidFill>
                <a:schemeClr val="tx1"/>
              </a:solidFill>
              <a:round/>
              <a:headEnd/>
              <a:tailEnd/>
            </a:ln>
          </p:spPr>
          <p:txBody>
            <a:bodyPr wrap="none" lIns="0" tIns="0" rIns="0" bIns="0" anchor="ctr"/>
            <a:lstStyle/>
            <a:p>
              <a:pPr algn="ctr">
                <a:defRPr/>
              </a:pPr>
              <a:r>
                <a:rPr lang="en-US" sz="3200" b="1" dirty="0">
                  <a:ln w="18415" cmpd="sng">
                    <a:solidFill>
                      <a:srgbClr val="FFFFFF"/>
                    </a:solidFill>
                    <a:prstDash val="solid"/>
                  </a:ln>
                  <a:latin typeface="+mj-lt"/>
                  <a:cs typeface="Simplified Arabic" pitchFamily="18" charset="-78"/>
                </a:rPr>
                <a:t>Schematic /</a:t>
              </a:r>
            </a:p>
            <a:p>
              <a:pPr algn="ctr">
                <a:defRPr/>
              </a:pPr>
              <a:r>
                <a:rPr lang="en-US" sz="3200" b="1" dirty="0">
                  <a:ln w="18415" cmpd="sng">
                    <a:solidFill>
                      <a:srgbClr val="FFFFFF"/>
                    </a:solidFill>
                    <a:prstDash val="solid"/>
                  </a:ln>
                  <a:latin typeface="+mj-lt"/>
                  <a:cs typeface="Simplified Arabic" pitchFamily="18" charset="-78"/>
                </a:rPr>
                <a:t>VHDL</a:t>
              </a:r>
            </a:p>
          </p:txBody>
        </p:sp>
        <p:sp>
          <p:nvSpPr>
            <p:cNvPr id="5" name="_s1032"/>
            <p:cNvSpPr>
              <a:spLocks noChangeArrowheads="1"/>
            </p:cNvSpPr>
            <p:nvPr/>
          </p:nvSpPr>
          <p:spPr bwMode="auto">
            <a:xfrm>
              <a:off x="1152" y="2160"/>
              <a:ext cx="864" cy="288"/>
            </a:xfrm>
            <a:prstGeom prst="roundRect">
              <a:avLst>
                <a:gd name="adj" fmla="val 16667"/>
              </a:avLst>
            </a:prstGeom>
            <a:grpFill/>
            <a:ln w="9525">
              <a:solidFill>
                <a:schemeClr val="tx1"/>
              </a:solidFill>
              <a:round/>
              <a:headEnd/>
              <a:tailEnd/>
            </a:ln>
          </p:spPr>
          <p:txBody>
            <a:bodyPr wrap="none" lIns="0" tIns="0" rIns="0" bIns="0" anchor="ctr"/>
            <a:lstStyle/>
            <a:p>
              <a:pPr algn="ctr">
                <a:defRPr/>
              </a:pPr>
              <a:r>
                <a:rPr lang="en-US" sz="4000" b="1" dirty="0">
                  <a:ln w="19050">
                    <a:solidFill>
                      <a:schemeClr val="tx2">
                        <a:tint val="1000"/>
                      </a:schemeClr>
                    </a:solidFill>
                    <a:prstDash val="solid"/>
                  </a:ln>
                  <a:solidFill>
                    <a:schemeClr val="accent3"/>
                  </a:solidFill>
                  <a:latin typeface="+mj-lt"/>
                </a:rPr>
                <a:t>simulation</a:t>
              </a:r>
              <a:endParaRPr lang="en-US" sz="1900" b="1" dirty="0">
                <a:ln w="12700">
                  <a:solidFill>
                    <a:schemeClr val="tx2">
                      <a:satMod val="155000"/>
                    </a:schemeClr>
                  </a:solidFill>
                  <a:prstDash val="solid"/>
                </a:ln>
                <a:solidFill>
                  <a:schemeClr val="bg2">
                    <a:tint val="85000"/>
                    <a:satMod val="155000"/>
                  </a:schemeClr>
                </a:solidFill>
                <a:latin typeface="+mj-lt"/>
              </a:endParaRPr>
            </a:p>
          </p:txBody>
        </p:sp>
      </p:grpSp>
      <p:sp>
        <p:nvSpPr>
          <p:cNvPr id="215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150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AE5EA870-3876-4F36-B8C2-D37683831C05}" type="slidenum">
              <a:rPr lang="en-US" altLang="en-US" smtClean="0">
                <a:solidFill>
                  <a:srgbClr val="FFFFFF"/>
                </a:solidFill>
              </a:rPr>
              <a:pPr/>
              <a:t>15</a:t>
            </a:fld>
            <a:endParaRPr lang="en-US" altLang="en-US" smtClean="0">
              <a:solidFill>
                <a:srgbClr val="FFFFFF"/>
              </a:solidFill>
            </a:endParaRPr>
          </a:p>
        </p:txBody>
      </p:sp>
      <p:pic>
        <p:nvPicPr>
          <p:cNvPr id="21510" name="Picture 25" descr="screen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1905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7" descr="screen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28956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Freeform 36"/>
          <p:cNvSpPr>
            <a:spLocks/>
          </p:cNvSpPr>
          <p:nvPr/>
        </p:nvSpPr>
        <p:spPr bwMode="auto">
          <a:xfrm>
            <a:off x="5791200" y="3962400"/>
            <a:ext cx="533400" cy="1905000"/>
          </a:xfrm>
          <a:custGeom>
            <a:avLst/>
            <a:gdLst>
              <a:gd name="T0" fmla="*/ 0 w 336"/>
              <a:gd name="T1" fmla="*/ 2147483647 h 1536"/>
              <a:gd name="T2" fmla="*/ 2147483647 w 336"/>
              <a:gd name="T3" fmla="*/ 2147483647 h 1536"/>
              <a:gd name="T4" fmla="*/ 2147483647 w 336"/>
              <a:gd name="T5" fmla="*/ 0 h 1536"/>
              <a:gd name="T6" fmla="*/ 0 w 336"/>
              <a:gd name="T7" fmla="*/ 0 h 1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536">
                <a:moveTo>
                  <a:pt x="0" y="1536"/>
                </a:moveTo>
                <a:lnTo>
                  <a:pt x="336" y="1536"/>
                </a:lnTo>
                <a:lnTo>
                  <a:pt x="336" y="0"/>
                </a:lnTo>
                <a:lnTo>
                  <a:pt x="0" y="0"/>
                </a:ln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Text Box 37"/>
          <p:cNvSpPr txBox="1">
            <a:spLocks noChangeArrowheads="1"/>
          </p:cNvSpPr>
          <p:nvPr/>
        </p:nvSpPr>
        <p:spPr bwMode="auto">
          <a:xfrm>
            <a:off x="5897563" y="2057400"/>
            <a:ext cx="3246437" cy="180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spcBef>
                <a:spcPct val="20000"/>
              </a:spcBef>
              <a:buClr>
                <a:schemeClr val="bg2"/>
              </a:buClr>
              <a:buFont typeface="Monotype Sorts" charset="2"/>
              <a:buChar char="§"/>
            </a:pPr>
            <a:r>
              <a:rPr kumimoji="1" lang="en-US" altLang="zh-TW" sz="1400">
                <a:latin typeface="Times New Roman" pitchFamily="18" charset="0"/>
              </a:rPr>
              <a:t>1 entity </a:t>
            </a:r>
            <a:r>
              <a:rPr kumimoji="1" lang="en-US" altLang="zh-TW" sz="1400" i="1">
                <a:latin typeface="Times New Roman" pitchFamily="18" charset="0"/>
              </a:rPr>
              <a:t>and2</a:t>
            </a:r>
            <a:r>
              <a:rPr kumimoji="1" lang="en-US" altLang="zh-TW" sz="1400">
                <a:latin typeface="Times New Roman" pitchFamily="18" charset="0"/>
              </a:rPr>
              <a:t> is port (</a:t>
            </a:r>
            <a:r>
              <a:rPr kumimoji="1" lang="en-US" altLang="zh-TW" sz="1400" i="1">
                <a:latin typeface="Times New Roman" pitchFamily="18" charset="0"/>
              </a:rPr>
              <a:t>a,b</a:t>
            </a:r>
            <a:r>
              <a:rPr kumimoji="1" lang="en-US" altLang="zh-TW" sz="1400">
                <a:latin typeface="Times New Roman" pitchFamily="18" charset="0"/>
              </a:rPr>
              <a:t> : in std_logic;</a:t>
            </a:r>
          </a:p>
          <a:p>
            <a:r>
              <a:rPr kumimoji="1" lang="en-US" altLang="zh-TW" sz="1400">
                <a:latin typeface="Times New Roman" pitchFamily="18" charset="0"/>
              </a:rPr>
              <a:t>2                                    </a:t>
            </a:r>
            <a:r>
              <a:rPr kumimoji="1" lang="en-US" altLang="zh-TW" sz="1400" i="1">
                <a:latin typeface="Times New Roman" pitchFamily="18" charset="0"/>
              </a:rPr>
              <a:t>c</a:t>
            </a:r>
            <a:r>
              <a:rPr kumimoji="1" lang="en-US" altLang="zh-TW" sz="1400">
                <a:latin typeface="Times New Roman" pitchFamily="18" charset="0"/>
              </a:rPr>
              <a:t> : out std_logic);</a:t>
            </a:r>
          </a:p>
          <a:p>
            <a:r>
              <a:rPr kumimoji="1" lang="en-US" altLang="zh-TW" sz="1400">
                <a:latin typeface="Times New Roman" pitchFamily="18" charset="0"/>
              </a:rPr>
              <a:t>3 end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4 architecture </a:t>
            </a:r>
            <a:r>
              <a:rPr kumimoji="1" lang="en-US" altLang="zh-TW" sz="1400" i="1">
                <a:latin typeface="Times New Roman" pitchFamily="18" charset="0"/>
              </a:rPr>
              <a:t>and2_arch</a:t>
            </a:r>
            <a:r>
              <a:rPr kumimoji="1" lang="en-US" altLang="zh-TW" sz="1400">
                <a:latin typeface="Times New Roman" pitchFamily="18" charset="0"/>
              </a:rPr>
              <a:t> of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5 begin</a:t>
            </a:r>
          </a:p>
          <a:p>
            <a:r>
              <a:rPr kumimoji="1" lang="en-US" altLang="zh-TW" sz="1400">
                <a:latin typeface="Times New Roman" pitchFamily="18" charset="0"/>
              </a:rPr>
              <a:t>6    </a:t>
            </a:r>
            <a:r>
              <a:rPr kumimoji="1" lang="en-US" altLang="zh-TW" sz="1400" i="1">
                <a:latin typeface="Times New Roman" pitchFamily="18" charset="0"/>
              </a:rPr>
              <a:t>c</a:t>
            </a:r>
            <a:r>
              <a:rPr kumimoji="1" lang="en-US" altLang="zh-TW" sz="1400">
                <a:latin typeface="Times New Roman" pitchFamily="18" charset="0"/>
              </a:rPr>
              <a:t> &lt;=</a:t>
            </a:r>
            <a:r>
              <a:rPr kumimoji="1" lang="en-US" altLang="zh-TW" sz="1400" i="1">
                <a:latin typeface="Times New Roman" pitchFamily="18" charset="0"/>
              </a:rPr>
              <a:t>a</a:t>
            </a:r>
            <a:r>
              <a:rPr kumimoji="1" lang="en-US" altLang="zh-TW" sz="1400">
                <a:latin typeface="Times New Roman" pitchFamily="18" charset="0"/>
              </a:rPr>
              <a:t> and</a:t>
            </a:r>
            <a:r>
              <a:rPr kumimoji="1" lang="en-US" altLang="zh-TW" sz="1400" i="1">
                <a:latin typeface="Times New Roman" pitchFamily="18" charset="0"/>
              </a:rPr>
              <a:t> b</a:t>
            </a:r>
            <a:r>
              <a:rPr kumimoji="1" lang="en-US" altLang="zh-TW" sz="1400">
                <a:latin typeface="Times New Roman" pitchFamily="18" charset="0"/>
              </a:rPr>
              <a:t>;</a:t>
            </a:r>
          </a:p>
          <a:p>
            <a:r>
              <a:rPr kumimoji="1" lang="en-US" altLang="zh-TW" sz="1400">
                <a:latin typeface="Times New Roman" pitchFamily="18" charset="0"/>
              </a:rPr>
              <a:t>7 end </a:t>
            </a:r>
            <a:r>
              <a:rPr kumimoji="1" lang="en-US" altLang="zh-TW" sz="1400" i="1">
                <a:latin typeface="Times New Roman" pitchFamily="18" charset="0"/>
              </a:rPr>
              <a:t>and2_arch</a:t>
            </a:r>
          </a:p>
          <a:p>
            <a:endParaRPr lang="en-US" altLang="en-US" sz="1400">
              <a:latin typeface="Times New Roman" pitchFamily="18" charset="0"/>
            </a:endParaRPr>
          </a:p>
        </p:txBody>
      </p:sp>
      <p:sp>
        <p:nvSpPr>
          <p:cNvPr id="21514" name="Text Box 40"/>
          <p:cNvSpPr txBox="1">
            <a:spLocks noChangeArrowheads="1"/>
          </p:cNvSpPr>
          <p:nvPr/>
        </p:nvSpPr>
        <p:spPr bwMode="auto">
          <a:xfrm>
            <a:off x="112713" y="762000"/>
            <a:ext cx="29606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800" u="sng">
                <a:latin typeface="Times New Roman" pitchFamily="18" charset="0"/>
              </a:rPr>
              <a:t>Development cycle</a:t>
            </a:r>
          </a:p>
        </p:txBody>
      </p:sp>
      <p:sp>
        <p:nvSpPr>
          <p:cNvPr id="21515" name="Text Box 41"/>
          <p:cNvSpPr txBox="1">
            <a:spLocks noChangeArrowheads="1"/>
          </p:cNvSpPr>
          <p:nvPr/>
        </p:nvSpPr>
        <p:spPr bwMode="auto">
          <a:xfrm>
            <a:off x="6461125" y="1489075"/>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a:latin typeface="Times New Roman" pitchFamily="18" charset="0"/>
              </a:rPr>
              <a:t>VHDL language</a:t>
            </a:r>
          </a:p>
        </p:txBody>
      </p:sp>
      <p:sp>
        <p:nvSpPr>
          <p:cNvPr id="21516" name="Text Box 42"/>
          <p:cNvSpPr txBox="1">
            <a:spLocks noChangeArrowheads="1"/>
          </p:cNvSpPr>
          <p:nvPr/>
        </p:nvSpPr>
        <p:spPr bwMode="auto">
          <a:xfrm>
            <a:off x="76200" y="1828800"/>
            <a:ext cx="272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a:latin typeface="Times New Roman" pitchFamily="18" charset="0"/>
              </a:rPr>
              <a:t>Schematic (diagram)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fontAlgn="auto" hangingPunct="1">
              <a:spcAft>
                <a:spcPts val="0"/>
              </a:spcAft>
              <a:defRPr/>
            </a:pPr>
            <a:r>
              <a:rPr lang="en-US" altLang="zh-TW" sz="2800" dirty="0" smtClean="0"/>
              <a:t>Test bench and timing </a:t>
            </a:r>
            <a:r>
              <a:rPr lang="en-US" altLang="zh-TW" sz="2800" dirty="0"/>
              <a:t>simulation </a:t>
            </a:r>
            <a:r>
              <a:rPr lang="en-US" altLang="zh-TW" sz="2800" dirty="0" smtClean="0"/>
              <a:t/>
            </a:r>
            <a:br>
              <a:rPr lang="en-US" altLang="zh-TW" sz="2800" dirty="0" smtClean="0"/>
            </a:br>
            <a:r>
              <a:rPr lang="en-US" altLang="zh-TW" sz="2800" dirty="0" smtClean="0"/>
              <a:t>use simulation to see if your design is correct or not.</a:t>
            </a:r>
            <a:endParaRPr lang="en-US" altLang="zh-TW" sz="2800" dirty="0" smtClean="0"/>
          </a:p>
        </p:txBody>
      </p:sp>
      <p:sp>
        <p:nvSpPr>
          <p:cNvPr id="22531" name="Rectangle 3"/>
          <p:cNvSpPr>
            <a:spLocks noGrp="1" noChangeArrowheads="1"/>
          </p:cNvSpPr>
          <p:nvPr>
            <p:ph idx="1"/>
          </p:nvPr>
        </p:nvSpPr>
        <p:spPr/>
        <p:txBody>
          <a:bodyPr/>
          <a:lstStyle/>
          <a:p>
            <a:pPr eaLnBrk="1" hangingPunct="1"/>
            <a:r>
              <a:rPr lang="zh-TW" altLang="en-US" dirty="0" smtClean="0"/>
              <a:t> </a:t>
            </a:r>
            <a:r>
              <a:rPr lang="en-US" altLang="zh-TW" dirty="0" smtClean="0"/>
              <a:t>See </a:t>
            </a:r>
            <a:r>
              <a:rPr lang="en-US" altLang="zh-TW" dirty="0"/>
              <a:t>the tutorial at </a:t>
            </a:r>
            <a:r>
              <a:rPr lang="en-US" altLang="zh-TW" dirty="0">
                <a:hlinkClick r:id="rId2"/>
              </a:rPr>
              <a:t>http://www.cse.cuhk.edu.hk/~</a:t>
            </a:r>
            <a:r>
              <a:rPr lang="en-US" altLang="zh-TW" dirty="0" smtClean="0">
                <a:hlinkClick r:id="rId2"/>
              </a:rPr>
              <a:t>khwong/www2/ceng3430/CENG3430_1617_Tutorial_1_7a_test_bench.pptx</a:t>
            </a:r>
            <a:endParaRPr lang="en-US" altLang="zh-TW" dirty="0" smtClean="0"/>
          </a:p>
          <a:p>
            <a:pPr eaLnBrk="1" hangingPunct="1"/>
            <a:endParaRPr lang="zh-TW" altLang="en-US" dirty="0" smtClean="0"/>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99652471-0595-45B2-9EA2-6647A8DC9B6D}" type="slidenum">
              <a:rPr lang="en-US" altLang="en-US" smtClean="0">
                <a:solidFill>
                  <a:srgbClr val="FFFFFF"/>
                </a:solidFill>
              </a:rPr>
              <a:pPr/>
              <a:t>16</a:t>
            </a:fld>
            <a:endParaRPr lang="en-US" altLang="en-US" smtClean="0">
              <a:solidFill>
                <a:srgbClr val="FFFFFF"/>
              </a:solidFill>
            </a:endParaRPr>
          </a:p>
        </p:txBody>
      </p:sp>
      <p:pic>
        <p:nvPicPr>
          <p:cNvPr id="22534" name="Picture 4" descr="screen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966266"/>
            <a:ext cx="5029200" cy="370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3886200"/>
            <a:ext cx="1981200" cy="1754326"/>
          </a:xfrm>
          <a:prstGeom prst="rect">
            <a:avLst/>
          </a:prstGeom>
          <a:noFill/>
        </p:spPr>
        <p:txBody>
          <a:bodyPr wrap="square" rtlCol="0">
            <a:spAutoFit/>
          </a:bodyPr>
          <a:lstStyle/>
          <a:p>
            <a:r>
              <a:rPr lang="en-US" dirty="0" smtClean="0"/>
              <a:t>You create some input patterns and see if the outputs are behaving correctly or not</a:t>
            </a:r>
            <a:endParaRPr lang="en-US" dirty="0"/>
          </a:p>
        </p:txBody>
      </p:sp>
      <p:sp>
        <p:nvSpPr>
          <p:cNvPr id="3" name="TextBox 2"/>
          <p:cNvSpPr txBox="1"/>
          <p:nvPr/>
        </p:nvSpPr>
        <p:spPr>
          <a:xfrm>
            <a:off x="2400904" y="4465541"/>
            <a:ext cx="834331" cy="369332"/>
          </a:xfrm>
          <a:prstGeom prst="rect">
            <a:avLst/>
          </a:prstGeom>
          <a:noFill/>
        </p:spPr>
        <p:txBody>
          <a:bodyPr wrap="none" rtlCol="0">
            <a:spAutoFit/>
          </a:bodyPr>
          <a:lstStyle/>
          <a:p>
            <a:r>
              <a:rPr lang="en-US" dirty="0" smtClean="0"/>
              <a:t>Inputs</a:t>
            </a:r>
            <a:endParaRPr lang="en-US" dirty="0"/>
          </a:p>
        </p:txBody>
      </p:sp>
      <p:sp>
        <p:nvSpPr>
          <p:cNvPr id="9" name="TextBox 8"/>
          <p:cNvSpPr txBox="1"/>
          <p:nvPr/>
        </p:nvSpPr>
        <p:spPr>
          <a:xfrm>
            <a:off x="2630499" y="3886200"/>
            <a:ext cx="950901" cy="369332"/>
          </a:xfrm>
          <a:prstGeom prst="rect">
            <a:avLst/>
          </a:prstGeom>
          <a:noFill/>
        </p:spPr>
        <p:txBody>
          <a:bodyPr wrap="none" rtlCol="0">
            <a:spAutoFit/>
          </a:bodyPr>
          <a:lstStyle/>
          <a:p>
            <a:r>
              <a:rPr lang="en-US" dirty="0" smtClean="0"/>
              <a:t>outputs</a:t>
            </a:r>
            <a:endParaRPr lang="en-US" dirty="0"/>
          </a:p>
        </p:txBody>
      </p:sp>
      <p:sp>
        <p:nvSpPr>
          <p:cNvPr id="4" name="Left Brace 3"/>
          <p:cNvSpPr/>
          <p:nvPr/>
        </p:nvSpPr>
        <p:spPr>
          <a:xfrm>
            <a:off x="3200401" y="4255532"/>
            <a:ext cx="286200" cy="8038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fontAlgn="auto" hangingPunct="1">
              <a:spcAft>
                <a:spcPts val="0"/>
              </a:spcAft>
              <a:defRPr/>
            </a:pPr>
            <a:r>
              <a:rPr lang="en-US" altLang="zh-TW" smtClean="0"/>
              <a:t>Summary of VHDL</a:t>
            </a:r>
          </a:p>
        </p:txBody>
      </p:sp>
      <p:sp>
        <p:nvSpPr>
          <p:cNvPr id="23555" name="Rectangle 1027"/>
          <p:cNvSpPr>
            <a:spLocks noGrp="1" noChangeArrowheads="1"/>
          </p:cNvSpPr>
          <p:nvPr>
            <p:ph idx="1"/>
          </p:nvPr>
        </p:nvSpPr>
        <p:spPr/>
        <p:txBody>
          <a:bodyPr/>
          <a:lstStyle/>
          <a:p>
            <a:pPr eaLnBrk="1" hangingPunct="1"/>
            <a:r>
              <a:rPr lang="en-US" altLang="zh-TW" smtClean="0"/>
              <a:t>For hardware Design</a:t>
            </a:r>
          </a:p>
          <a:p>
            <a:pPr eaLnBrk="1" hangingPunct="1"/>
            <a:r>
              <a:rPr lang="en-US" altLang="zh-TW" smtClean="0"/>
              <a:t>Parallel language (not sequential)</a:t>
            </a:r>
          </a:p>
          <a:p>
            <a:pPr eaLnBrk="1" hangingPunct="1"/>
            <a:r>
              <a:rPr lang="en-US" altLang="zh-TW" smtClean="0"/>
              <a:t>Different! (not the same as C++ or Java)</a:t>
            </a:r>
          </a:p>
          <a:p>
            <a:pPr eaLnBrk="1" hangingPunct="1"/>
            <a:r>
              <a:rPr lang="en-US" altLang="zh-TW" smtClean="0"/>
              <a:t>VHDL is the industrial standard for CE.</a:t>
            </a: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74408673-FFD3-40C2-8783-E69BEC670E38}" type="slidenum">
              <a:rPr lang="en-US" altLang="en-US" smtClean="0">
                <a:solidFill>
                  <a:srgbClr val="FFFFFF"/>
                </a:solidFill>
              </a:rPr>
              <a:pPr/>
              <a:t>17</a:t>
            </a:fld>
            <a:endParaRPr lang="en-US" altLang="en-US" smtClean="0">
              <a:solidFill>
                <a:srgbClr val="FFFFFF"/>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0"/>
            <a:ext cx="7772400" cy="1143000"/>
          </a:xfrm>
        </p:spPr>
        <p:txBody>
          <a:bodyPr/>
          <a:lstStyle/>
          <a:p>
            <a:pPr eaLnBrk="1" fontAlgn="auto" hangingPunct="1">
              <a:spcAft>
                <a:spcPts val="0"/>
              </a:spcAft>
              <a:defRPr/>
            </a:pPr>
            <a:r>
              <a:rPr lang="en-US" altLang="zh-TW" smtClean="0"/>
              <a:t>An example: “And” gate in VHDL</a:t>
            </a:r>
          </a:p>
        </p:txBody>
      </p:sp>
      <p:sp>
        <p:nvSpPr>
          <p:cNvPr id="24579" name="Rectangle 3"/>
          <p:cNvSpPr>
            <a:spLocks noGrp="1" noChangeArrowheads="1"/>
          </p:cNvSpPr>
          <p:nvPr>
            <p:ph idx="1"/>
          </p:nvPr>
        </p:nvSpPr>
        <p:spPr/>
        <p:txBody>
          <a:bodyPr/>
          <a:lstStyle/>
          <a:p>
            <a:pPr eaLnBrk="1" hangingPunct="1"/>
            <a:r>
              <a:rPr lang="zh-TW" altLang="en-US" smtClean="0"/>
              <a:t>1 </a:t>
            </a:r>
            <a:r>
              <a:rPr lang="en-US" altLang="zh-TW" smtClean="0"/>
              <a:t>entity </a:t>
            </a:r>
            <a:r>
              <a:rPr lang="en-US" altLang="zh-TW" i="1" smtClean="0"/>
              <a:t>and2</a:t>
            </a:r>
            <a:r>
              <a:rPr lang="en-US" altLang="zh-TW" smtClean="0"/>
              <a:t> is port (</a:t>
            </a:r>
            <a:r>
              <a:rPr lang="en-US" altLang="zh-TW" i="1" smtClean="0"/>
              <a:t>a,b</a:t>
            </a:r>
            <a:r>
              <a:rPr lang="en-US" altLang="zh-TW" smtClean="0"/>
              <a:t> : in std_logic;</a:t>
            </a:r>
          </a:p>
          <a:p>
            <a:pPr eaLnBrk="1" hangingPunct="1"/>
            <a:r>
              <a:rPr lang="en-US" altLang="zh-TW" smtClean="0"/>
              <a:t>2                            </a:t>
            </a:r>
            <a:r>
              <a:rPr lang="en-US" altLang="zh-TW" i="1" smtClean="0"/>
              <a:t>c</a:t>
            </a:r>
            <a:r>
              <a:rPr lang="en-US" altLang="zh-TW" smtClean="0"/>
              <a:t> : out std_logic);</a:t>
            </a:r>
          </a:p>
          <a:p>
            <a:pPr eaLnBrk="1" hangingPunct="1"/>
            <a:r>
              <a:rPr lang="en-US" altLang="zh-TW" smtClean="0"/>
              <a:t>3 end </a:t>
            </a:r>
            <a:r>
              <a:rPr lang="en-US" altLang="zh-TW" i="1" smtClean="0"/>
              <a:t>and2</a:t>
            </a:r>
            <a:endParaRPr lang="en-US" altLang="zh-TW" smtClean="0"/>
          </a:p>
          <a:p>
            <a:pPr eaLnBrk="1" hangingPunct="1"/>
            <a:r>
              <a:rPr lang="en-US" altLang="zh-TW" smtClean="0"/>
              <a:t>4 architecture </a:t>
            </a:r>
            <a:r>
              <a:rPr lang="en-US" altLang="zh-TW" i="1" smtClean="0"/>
              <a:t>and2_arch</a:t>
            </a:r>
            <a:r>
              <a:rPr lang="en-US" altLang="zh-TW" smtClean="0"/>
              <a:t> of </a:t>
            </a:r>
            <a:r>
              <a:rPr lang="en-US" altLang="zh-TW" i="1" smtClean="0"/>
              <a:t>and2</a:t>
            </a:r>
            <a:endParaRPr lang="en-US" altLang="zh-TW" smtClean="0"/>
          </a:p>
          <a:p>
            <a:pPr eaLnBrk="1" hangingPunct="1"/>
            <a:r>
              <a:rPr lang="en-US" altLang="zh-TW" smtClean="0"/>
              <a:t>5 begin</a:t>
            </a:r>
          </a:p>
          <a:p>
            <a:pPr eaLnBrk="1" hangingPunct="1"/>
            <a:r>
              <a:rPr lang="en-US" altLang="zh-TW" smtClean="0"/>
              <a:t>6    </a:t>
            </a:r>
            <a:r>
              <a:rPr lang="en-US" altLang="zh-TW" i="1" smtClean="0"/>
              <a:t>c</a:t>
            </a:r>
            <a:r>
              <a:rPr lang="en-US" altLang="zh-TW" smtClean="0"/>
              <a:t> &lt;=</a:t>
            </a:r>
            <a:r>
              <a:rPr lang="en-US" altLang="zh-TW" i="1" smtClean="0"/>
              <a:t>a</a:t>
            </a:r>
            <a:r>
              <a:rPr lang="en-US" altLang="zh-TW" smtClean="0"/>
              <a:t> and</a:t>
            </a:r>
            <a:r>
              <a:rPr lang="en-US" altLang="zh-TW" i="1" smtClean="0"/>
              <a:t> b</a:t>
            </a:r>
            <a:r>
              <a:rPr lang="en-US" altLang="zh-TW" smtClean="0"/>
              <a:t>;</a:t>
            </a:r>
          </a:p>
          <a:p>
            <a:pPr eaLnBrk="1" hangingPunct="1"/>
            <a:r>
              <a:rPr lang="en-US" altLang="zh-TW" smtClean="0"/>
              <a:t>7 end </a:t>
            </a:r>
            <a:r>
              <a:rPr lang="en-US" altLang="zh-TW" i="1" smtClean="0"/>
              <a:t>and2_arch</a:t>
            </a:r>
          </a:p>
          <a:p>
            <a:pPr eaLnBrk="1" hangingPunct="1"/>
            <a:endParaRPr lang="zh-TW" altLang="zh-TW" smtClean="0"/>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667C7D4B-D761-4DD6-9909-409C16AF960E}" type="slidenum">
              <a:rPr lang="en-US" altLang="en-US" smtClean="0">
                <a:solidFill>
                  <a:srgbClr val="FFFFFF"/>
                </a:solidFill>
              </a:rPr>
              <a:pPr/>
              <a:t>18</a:t>
            </a:fld>
            <a:endParaRPr lang="en-US" altLang="en-US" smtClean="0">
              <a:solidFill>
                <a:srgbClr val="FFFFFF"/>
              </a:solidFill>
            </a:endParaRPr>
          </a:p>
        </p:txBody>
      </p:sp>
      <p:sp>
        <p:nvSpPr>
          <p:cNvPr id="24582" name="Rectangle 4"/>
          <p:cNvSpPr>
            <a:spLocks noChangeArrowheads="1"/>
          </p:cNvSpPr>
          <p:nvPr/>
        </p:nvSpPr>
        <p:spPr bwMode="auto">
          <a:xfrm>
            <a:off x="150813" y="3810000"/>
            <a:ext cx="6554787"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4583" name="Rectangle 5"/>
          <p:cNvSpPr>
            <a:spLocks noChangeArrowheads="1"/>
          </p:cNvSpPr>
          <p:nvPr/>
        </p:nvSpPr>
        <p:spPr bwMode="auto">
          <a:xfrm>
            <a:off x="152400" y="1600200"/>
            <a:ext cx="8815388"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4584" name="WordArt 7"/>
          <p:cNvSpPr>
            <a:spLocks noChangeArrowheads="1" noChangeShapeType="1" noTextEdit="1"/>
          </p:cNvSpPr>
          <p:nvPr/>
        </p:nvSpPr>
        <p:spPr bwMode="auto">
          <a:xfrm>
            <a:off x="1752600" y="933450"/>
            <a:ext cx="7010400" cy="5175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Entity declaration: define IOs</a:t>
            </a:r>
          </a:p>
        </p:txBody>
      </p:sp>
      <p:sp>
        <p:nvSpPr>
          <p:cNvPr id="24585" name="WordArt 8"/>
          <p:cNvSpPr>
            <a:spLocks noChangeArrowheads="1" noChangeShapeType="1" noTextEdit="1"/>
          </p:cNvSpPr>
          <p:nvPr/>
        </p:nvSpPr>
        <p:spPr bwMode="auto">
          <a:xfrm>
            <a:off x="4114800" y="4343400"/>
            <a:ext cx="4876800" cy="6096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n-US" sz="3600" kern="10">
                <a:ln w="12700">
                  <a:solidFill>
                    <a:srgbClr val="3333CC"/>
                  </a:solidFill>
                  <a:round/>
                  <a:headEnd/>
                  <a:tailEnd/>
                </a:ln>
                <a:noFill/>
                <a:latin typeface="Arial Black"/>
              </a:rPr>
              <a:t>Architecuture </a:t>
            </a:r>
          </a:p>
          <a:p>
            <a:pPr algn="ctr"/>
            <a:r>
              <a:rPr lang="en-US" sz="3600" kern="10">
                <a:ln w="12700">
                  <a:solidFill>
                    <a:srgbClr val="3333CC"/>
                  </a:solidFill>
                  <a:round/>
                  <a:headEnd/>
                  <a:tailEnd/>
                </a:ln>
                <a:noFill/>
                <a:latin typeface="Arial Black"/>
              </a:rPr>
              <a:t>body: functional definition</a:t>
            </a:r>
          </a:p>
        </p:txBody>
      </p:sp>
      <p:sp>
        <p:nvSpPr>
          <p:cNvPr id="24586" name="WordArt 9"/>
          <p:cNvSpPr>
            <a:spLocks noChangeArrowheads="1" noChangeShapeType="1" noTextEdit="1"/>
          </p:cNvSpPr>
          <p:nvPr/>
        </p:nvSpPr>
        <p:spPr bwMode="auto">
          <a:xfrm>
            <a:off x="0" y="1066800"/>
            <a:ext cx="1150938" cy="1285875"/>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SlantUp">
              <a:avLst>
                <a:gd name="adj" fmla="val 32056"/>
              </a:avLst>
            </a:prstTxWarp>
          </a:bodyPr>
          <a:lstStyle/>
          <a:p>
            <a:pPr algn="ctr"/>
            <a:r>
              <a:rPr lang="en-US" sz="3600" kern="10">
                <a:ln w="9525">
                  <a:solidFill>
                    <a:srgbClr val="FF6699"/>
                  </a:solidFill>
                  <a:round/>
                  <a:headEnd/>
                  <a:tailEnd/>
                </a:ln>
                <a:noFill/>
                <a:latin typeface="Impact"/>
              </a:rPr>
              <a:t>Enitity</a:t>
            </a:r>
          </a:p>
        </p:txBody>
      </p:sp>
      <p:sp>
        <p:nvSpPr>
          <p:cNvPr id="24587" name="Rectangle 11"/>
          <p:cNvSpPr>
            <a:spLocks noChangeArrowheads="1"/>
          </p:cNvSpPr>
          <p:nvPr/>
        </p:nvSpPr>
        <p:spPr bwMode="auto">
          <a:xfrm>
            <a:off x="7162800" y="4953000"/>
            <a:ext cx="1676400" cy="1371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24588" name="Freeform 12"/>
          <p:cNvSpPr>
            <a:spLocks/>
          </p:cNvSpPr>
          <p:nvPr/>
        </p:nvSpPr>
        <p:spPr bwMode="auto">
          <a:xfrm>
            <a:off x="7772400" y="5181600"/>
            <a:ext cx="749300" cy="952500"/>
          </a:xfrm>
          <a:custGeom>
            <a:avLst/>
            <a:gdLst>
              <a:gd name="T0" fmla="*/ 0 w 472"/>
              <a:gd name="T1" fmla="*/ 0 h 600"/>
              <a:gd name="T2" fmla="*/ 2147483647 w 472"/>
              <a:gd name="T3" fmla="*/ 2147483647 h 600"/>
              <a:gd name="T4" fmla="*/ 2147483647 w 472"/>
              <a:gd name="T5" fmla="*/ 2147483647 h 600"/>
              <a:gd name="T6" fmla="*/ 2147483647 w 472"/>
              <a:gd name="T7" fmla="*/ 2147483647 h 600"/>
              <a:gd name="T8" fmla="*/ 2147483647 w 472"/>
              <a:gd name="T9" fmla="*/ 2147483647 h 600"/>
              <a:gd name="T10" fmla="*/ 0 w 472"/>
              <a:gd name="T11" fmla="*/ 2147483647 h 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 h="600">
                <a:moveTo>
                  <a:pt x="0" y="0"/>
                </a:moveTo>
                <a:cubicBezTo>
                  <a:pt x="108" y="4"/>
                  <a:pt x="216" y="8"/>
                  <a:pt x="288" y="48"/>
                </a:cubicBezTo>
                <a:cubicBezTo>
                  <a:pt x="360" y="88"/>
                  <a:pt x="408" y="176"/>
                  <a:pt x="432" y="240"/>
                </a:cubicBezTo>
                <a:cubicBezTo>
                  <a:pt x="456" y="304"/>
                  <a:pt x="472" y="376"/>
                  <a:pt x="432" y="432"/>
                </a:cubicBezTo>
                <a:cubicBezTo>
                  <a:pt x="392" y="488"/>
                  <a:pt x="264" y="552"/>
                  <a:pt x="192" y="576"/>
                </a:cubicBezTo>
                <a:cubicBezTo>
                  <a:pt x="120" y="600"/>
                  <a:pt x="60" y="588"/>
                  <a:pt x="0" y="576"/>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9" name="Line 13"/>
          <p:cNvSpPr>
            <a:spLocks noChangeShapeType="1"/>
          </p:cNvSpPr>
          <p:nvPr/>
        </p:nvSpPr>
        <p:spPr bwMode="auto">
          <a:xfrm>
            <a:off x="7772400" y="5181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0" name="Line 14"/>
          <p:cNvSpPr>
            <a:spLocks noChangeShapeType="1"/>
          </p:cNvSpPr>
          <p:nvPr/>
        </p:nvSpPr>
        <p:spPr bwMode="auto">
          <a:xfrm flipV="1">
            <a:off x="7162800" y="5410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1" name="Line 15"/>
          <p:cNvSpPr>
            <a:spLocks noChangeShapeType="1"/>
          </p:cNvSpPr>
          <p:nvPr/>
        </p:nvSpPr>
        <p:spPr bwMode="auto">
          <a:xfrm>
            <a:off x="7162800" y="5867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2" name="Line 16"/>
          <p:cNvSpPr>
            <a:spLocks noChangeShapeType="1"/>
          </p:cNvSpPr>
          <p:nvPr/>
        </p:nvSpPr>
        <p:spPr bwMode="auto">
          <a:xfrm>
            <a:off x="8458200" y="5638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3" name="Text Box 19"/>
          <p:cNvSpPr txBox="1">
            <a:spLocks noChangeArrowheads="1"/>
          </p:cNvSpPr>
          <p:nvPr/>
        </p:nvSpPr>
        <p:spPr bwMode="auto">
          <a:xfrm>
            <a:off x="6842125" y="51371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a</a:t>
            </a:r>
          </a:p>
        </p:txBody>
      </p:sp>
      <p:sp>
        <p:nvSpPr>
          <p:cNvPr id="24594" name="Text Box 20"/>
          <p:cNvSpPr txBox="1">
            <a:spLocks noChangeArrowheads="1"/>
          </p:cNvSpPr>
          <p:nvPr/>
        </p:nvSpPr>
        <p:spPr bwMode="auto">
          <a:xfrm>
            <a:off x="6842125" y="55943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b</a:t>
            </a:r>
          </a:p>
        </p:txBody>
      </p:sp>
      <p:sp>
        <p:nvSpPr>
          <p:cNvPr id="24595" name="Text Box 22"/>
          <p:cNvSpPr txBox="1">
            <a:spLocks noChangeArrowheads="1"/>
          </p:cNvSpPr>
          <p:nvPr/>
        </p:nvSpPr>
        <p:spPr bwMode="auto">
          <a:xfrm>
            <a:off x="8823325" y="5441950"/>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c</a:t>
            </a:r>
          </a:p>
        </p:txBody>
      </p:sp>
      <p:sp>
        <p:nvSpPr>
          <p:cNvPr id="24596" name="Text Box 23"/>
          <p:cNvSpPr txBox="1">
            <a:spLocks noChangeArrowheads="1"/>
          </p:cNvSpPr>
          <p:nvPr/>
        </p:nvSpPr>
        <p:spPr bwMode="auto">
          <a:xfrm>
            <a:off x="7375525" y="597535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The chip</a:t>
            </a:r>
          </a:p>
        </p:txBody>
      </p:sp>
      <p:sp>
        <p:nvSpPr>
          <p:cNvPr id="24597" name="Text Box 24"/>
          <p:cNvSpPr txBox="1">
            <a:spLocks noChangeArrowheads="1"/>
          </p:cNvSpPr>
          <p:nvPr/>
        </p:nvSpPr>
        <p:spPr bwMode="auto">
          <a:xfrm>
            <a:off x="7696200" y="5486400"/>
            <a:ext cx="801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900"/>
              <a:t>C&lt;=a and b</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fontAlgn="auto" hangingPunct="1">
              <a:spcAft>
                <a:spcPts val="0"/>
              </a:spcAft>
              <a:defRPr/>
            </a:pPr>
            <a:r>
              <a:rPr lang="en-US" smtClean="0"/>
              <a:t>Computer Engineering Market</a:t>
            </a:r>
          </a:p>
        </p:txBody>
      </p:sp>
      <p:sp>
        <p:nvSpPr>
          <p:cNvPr id="125955" name="Rectangle 3"/>
          <p:cNvSpPr>
            <a:spLocks noGrp="1" noChangeArrowheads="1"/>
          </p:cNvSpPr>
          <p:nvPr>
            <p:ph type="subTitle" idx="1"/>
          </p:nvPr>
        </p:nvSpPr>
        <p:spPr>
          <a:xfrm>
            <a:off x="1371600" y="3962400"/>
            <a:ext cx="6400800" cy="1752600"/>
          </a:xfrm>
        </p:spPr>
        <p:txBody>
          <a:bodyPr rtlCol="0">
            <a:normAutofit/>
          </a:bodyPr>
          <a:lstStyle/>
          <a:p>
            <a:pPr eaLnBrk="1" fontAlgn="auto" hangingPunct="1">
              <a:spcAft>
                <a:spcPts val="0"/>
              </a:spcAft>
              <a:buFont typeface="Arial" pitchFamily="34" charset="0"/>
              <a:buNone/>
              <a:defRPr/>
            </a:pPr>
            <a:r>
              <a:rPr lang="en-US" smtClean="0"/>
              <a:t>and VHDL</a:t>
            </a:r>
          </a:p>
        </p:txBody>
      </p:sp>
      <p:sp>
        <p:nvSpPr>
          <p:cNvPr id="25604" name="Rectangle 1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5605" name="Rectangle 1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E58B175E-FB36-466C-81B4-FA5283C49736}" type="slidenum">
              <a:rPr lang="en-US" altLang="en-US" smtClean="0">
                <a:solidFill>
                  <a:srgbClr val="FFFFFF"/>
                </a:solidFill>
              </a:rPr>
              <a:pPr/>
              <a:t>19</a:t>
            </a:fld>
            <a:endParaRPr lang="en-US" altLang="en-US"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altLang="en-US" sz="2500" smtClean="0"/>
              <a:t>CENG3430 Rapid Prototyping of Digital Systems</a:t>
            </a:r>
            <a:r>
              <a:rPr lang="en-US" altLang="en-US" sz="3200" smtClean="0"/>
              <a:t/>
            </a:r>
            <a:br>
              <a:rPr lang="en-US" altLang="en-US" sz="3200" smtClean="0"/>
            </a:br>
            <a:endParaRPr lang="en-US" altLang="en-US" sz="3200" smtClean="0"/>
          </a:p>
        </p:txBody>
      </p:sp>
      <p:sp>
        <p:nvSpPr>
          <p:cNvPr id="8195" name="Content Placeholder 2"/>
          <p:cNvSpPr>
            <a:spLocks noGrp="1"/>
          </p:cNvSpPr>
          <p:nvPr>
            <p:ph idx="1"/>
          </p:nvPr>
        </p:nvSpPr>
        <p:spPr>
          <a:xfrm>
            <a:off x="198438" y="1447800"/>
            <a:ext cx="8229600" cy="4525963"/>
          </a:xfrm>
        </p:spPr>
        <p:txBody>
          <a:bodyPr/>
          <a:lstStyle/>
          <a:p>
            <a:r>
              <a:rPr lang="en-US" altLang="en-US" smtClean="0"/>
              <a:t> You will learn:</a:t>
            </a:r>
          </a:p>
          <a:p>
            <a:pPr lvl="1"/>
            <a:r>
              <a:rPr lang="en-US" altLang="en-US" smtClean="0"/>
              <a:t>The hardware description language VHDL</a:t>
            </a:r>
          </a:p>
          <a:p>
            <a:pPr lvl="1"/>
            <a:r>
              <a:rPr lang="en-US" altLang="en-US" smtClean="0"/>
              <a:t>Techniques to build  a Logic system e.g. building blocks of a Central Processing Unit (CPU)</a:t>
            </a:r>
          </a:p>
          <a:p>
            <a:pPr lvl="1"/>
            <a:r>
              <a:rPr lang="en-US" altLang="en-US" smtClean="0"/>
              <a:t>High speed logic circuits  analysis: time delay estimation, testing, power supply stability, etc.</a:t>
            </a:r>
          </a:p>
          <a:p>
            <a:pPr>
              <a:buFont typeface="Arial" charset="0"/>
              <a:buNone/>
            </a:pPr>
            <a:endParaRPr lang="en-US" altLang="en-US" smtClean="0"/>
          </a:p>
        </p:txBody>
      </p:sp>
      <p:pic>
        <p:nvPicPr>
          <p:cNvPr id="8196" name="Picture 6" descr="MCj043386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1943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9"/>
          <p:cNvSpPr txBox="1">
            <a:spLocks noChangeArrowheads="1"/>
          </p:cNvSpPr>
          <p:nvPr/>
        </p:nvSpPr>
        <p:spPr bwMode="auto">
          <a:xfrm>
            <a:off x="838200" y="4305300"/>
            <a:ext cx="3246438" cy="180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spcBef>
                <a:spcPct val="20000"/>
              </a:spcBef>
              <a:buClr>
                <a:schemeClr val="bg2"/>
              </a:buClr>
              <a:buFont typeface="Monotype Sorts" charset="2"/>
              <a:buChar char="§"/>
            </a:pPr>
            <a:r>
              <a:rPr kumimoji="1" lang="en-US" altLang="zh-TW" sz="1400">
                <a:latin typeface="Times New Roman" pitchFamily="18" charset="0"/>
              </a:rPr>
              <a:t>1 entity </a:t>
            </a:r>
            <a:r>
              <a:rPr kumimoji="1" lang="en-US" altLang="zh-TW" sz="1400" i="1">
                <a:latin typeface="Times New Roman" pitchFamily="18" charset="0"/>
              </a:rPr>
              <a:t>and2</a:t>
            </a:r>
            <a:r>
              <a:rPr kumimoji="1" lang="en-US" altLang="zh-TW" sz="1400">
                <a:latin typeface="Times New Roman" pitchFamily="18" charset="0"/>
              </a:rPr>
              <a:t> is port (</a:t>
            </a:r>
            <a:r>
              <a:rPr kumimoji="1" lang="en-US" altLang="zh-TW" sz="1400" i="1">
                <a:latin typeface="Times New Roman" pitchFamily="18" charset="0"/>
              </a:rPr>
              <a:t>a,b</a:t>
            </a:r>
            <a:r>
              <a:rPr kumimoji="1" lang="en-US" altLang="zh-TW" sz="1400">
                <a:latin typeface="Times New Roman" pitchFamily="18" charset="0"/>
              </a:rPr>
              <a:t> : in std_logic;</a:t>
            </a:r>
          </a:p>
          <a:p>
            <a:r>
              <a:rPr kumimoji="1" lang="en-US" altLang="zh-TW" sz="1400">
                <a:latin typeface="Times New Roman" pitchFamily="18" charset="0"/>
              </a:rPr>
              <a:t>2                                    </a:t>
            </a:r>
            <a:r>
              <a:rPr kumimoji="1" lang="en-US" altLang="zh-TW" sz="1400" i="1">
                <a:latin typeface="Times New Roman" pitchFamily="18" charset="0"/>
              </a:rPr>
              <a:t>c</a:t>
            </a:r>
            <a:r>
              <a:rPr kumimoji="1" lang="en-US" altLang="zh-TW" sz="1400">
                <a:latin typeface="Times New Roman" pitchFamily="18" charset="0"/>
              </a:rPr>
              <a:t> : out std_logic);</a:t>
            </a:r>
          </a:p>
          <a:p>
            <a:r>
              <a:rPr kumimoji="1" lang="en-US" altLang="zh-TW" sz="1400">
                <a:latin typeface="Times New Roman" pitchFamily="18" charset="0"/>
              </a:rPr>
              <a:t>3 end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4 architecture </a:t>
            </a:r>
            <a:r>
              <a:rPr kumimoji="1" lang="en-US" altLang="zh-TW" sz="1400" i="1">
                <a:latin typeface="Times New Roman" pitchFamily="18" charset="0"/>
              </a:rPr>
              <a:t>and2_arch</a:t>
            </a:r>
            <a:r>
              <a:rPr kumimoji="1" lang="en-US" altLang="zh-TW" sz="1400">
                <a:latin typeface="Times New Roman" pitchFamily="18" charset="0"/>
              </a:rPr>
              <a:t> of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5 begin</a:t>
            </a:r>
          </a:p>
          <a:p>
            <a:r>
              <a:rPr kumimoji="1" lang="en-US" altLang="zh-TW" sz="1400">
                <a:latin typeface="Times New Roman" pitchFamily="18" charset="0"/>
              </a:rPr>
              <a:t>6    </a:t>
            </a:r>
            <a:r>
              <a:rPr kumimoji="1" lang="en-US" altLang="zh-TW" sz="1400" i="1">
                <a:latin typeface="Times New Roman" pitchFamily="18" charset="0"/>
              </a:rPr>
              <a:t>c</a:t>
            </a:r>
            <a:r>
              <a:rPr kumimoji="1" lang="en-US" altLang="zh-TW" sz="1400">
                <a:latin typeface="Times New Roman" pitchFamily="18" charset="0"/>
              </a:rPr>
              <a:t> &lt;=</a:t>
            </a:r>
            <a:r>
              <a:rPr kumimoji="1" lang="en-US" altLang="zh-TW" sz="1400" i="1">
                <a:latin typeface="Times New Roman" pitchFamily="18" charset="0"/>
              </a:rPr>
              <a:t>a</a:t>
            </a:r>
            <a:r>
              <a:rPr kumimoji="1" lang="en-US" altLang="zh-TW" sz="1400">
                <a:latin typeface="Times New Roman" pitchFamily="18" charset="0"/>
              </a:rPr>
              <a:t> and</a:t>
            </a:r>
            <a:r>
              <a:rPr kumimoji="1" lang="en-US" altLang="zh-TW" sz="1400" i="1">
                <a:latin typeface="Times New Roman" pitchFamily="18" charset="0"/>
              </a:rPr>
              <a:t> b</a:t>
            </a:r>
            <a:r>
              <a:rPr kumimoji="1" lang="en-US" altLang="zh-TW" sz="1400">
                <a:latin typeface="Times New Roman" pitchFamily="18" charset="0"/>
              </a:rPr>
              <a:t>;</a:t>
            </a:r>
          </a:p>
          <a:p>
            <a:r>
              <a:rPr kumimoji="1" lang="en-US" altLang="zh-TW" sz="1400">
                <a:latin typeface="Times New Roman" pitchFamily="18" charset="0"/>
              </a:rPr>
              <a:t>7 end </a:t>
            </a:r>
            <a:r>
              <a:rPr kumimoji="1" lang="en-US" altLang="zh-TW" sz="1400" i="1">
                <a:latin typeface="Times New Roman" pitchFamily="18" charset="0"/>
              </a:rPr>
              <a:t>and2_arch</a:t>
            </a:r>
          </a:p>
          <a:p>
            <a:endParaRPr lang="en-US" altLang="en-US" sz="1400">
              <a:latin typeface="Times New Roman" pitchFamily="18" charset="0"/>
            </a:endParaRPr>
          </a:p>
        </p:txBody>
      </p:sp>
      <p:cxnSp>
        <p:nvCxnSpPr>
          <p:cNvPr id="7" name="Straight Arrow Connector 6"/>
          <p:cNvCxnSpPr/>
          <p:nvPr/>
        </p:nvCxnSpPr>
        <p:spPr>
          <a:xfrm>
            <a:off x="4313238" y="5697538"/>
            <a:ext cx="1981200" cy="0"/>
          </a:xfrm>
          <a:prstGeom prst="straightConnector1">
            <a:avLst/>
          </a:prstGeom>
          <a:ln w="28575" cmpd="dbl">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8199" name="TextBox 7"/>
          <p:cNvSpPr txBox="1">
            <a:spLocks noChangeArrowheads="1"/>
          </p:cNvSpPr>
          <p:nvPr/>
        </p:nvSpPr>
        <p:spPr bwMode="auto">
          <a:xfrm>
            <a:off x="4227513" y="4149725"/>
            <a:ext cx="4002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a:t>Write VHDL code, then</a:t>
            </a:r>
          </a:p>
          <a:p>
            <a:r>
              <a:rPr lang="en-US" altLang="en-US" sz="2400"/>
              <a:t>it will generate the hardware chip automatically</a:t>
            </a:r>
          </a:p>
        </p:txBody>
      </p:sp>
      <p:sp>
        <p:nvSpPr>
          <p:cNvPr id="8200" name="TextBox 8"/>
          <p:cNvSpPr txBox="1">
            <a:spLocks noChangeArrowheads="1"/>
          </p:cNvSpPr>
          <p:nvPr/>
        </p:nvSpPr>
        <p:spPr bwMode="auto">
          <a:xfrm>
            <a:off x="1066800" y="3841750"/>
            <a:ext cx="521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a:t>Example: A VHDL AND-gate Program</a:t>
            </a:r>
          </a:p>
        </p:txBody>
      </p:sp>
      <p:pic>
        <p:nvPicPr>
          <p:cNvPr id="8201" name="Picture 5" descr="C:\Users\khwong\AppData\Local\Microsoft\Windows\Temporary Internet Files\Content.IE5\XHW131PG\MC9003640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46660">
            <a:off x="7943850" y="987425"/>
            <a:ext cx="8016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6" descr="C:\Users\khwong\AppData\Local\Microsoft\Windows\Temporary Internet Files\Content.IE5\4D8SF44D\MM90029707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89813" y="3302000"/>
            <a:ext cx="1270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8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FED7C5FF-04AB-4EA5-B2D9-46E522436FD7}" type="slidenum">
              <a:rPr lang="en-US" altLang="en-US" smtClean="0">
                <a:solidFill>
                  <a:srgbClr val="FFFFFF"/>
                </a:solidFill>
              </a:rPr>
              <a:pPr/>
              <a:t>2</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685800"/>
            <a:ext cx="8229600" cy="1143000"/>
          </a:xfrm>
        </p:spPr>
        <p:txBody>
          <a:bodyPr wrap="square" numCol="1" anchorCtr="0" compatLnSpc="1">
            <a:prstTxWarp prst="textNoShape">
              <a:avLst/>
            </a:prstTxWarp>
          </a:bodyPr>
          <a:lstStyle/>
          <a:p>
            <a:pPr eaLnBrk="1" hangingPunct="1">
              <a:defRPr/>
            </a:pPr>
            <a:r>
              <a:rPr lang="en-US" altLang="en-US" sz="1400" dirty="0" smtClean="0"/>
              <a:t>TSMC (</a:t>
            </a:r>
            <a:r>
              <a:rPr lang="en-US" altLang="en-US" sz="1400" b="1" dirty="0" smtClean="0"/>
              <a:t>Taiwan </a:t>
            </a:r>
            <a:r>
              <a:rPr lang="en-US" altLang="en-US" sz="1400" b="1" dirty="0" err="1" smtClean="0"/>
              <a:t>Semicon</a:t>
            </a:r>
            <a:r>
              <a:rPr lang="en-US" altLang="en-US" sz="1400" b="1" dirty="0" smtClean="0"/>
              <a:t>. Manufacturing Comp.)</a:t>
            </a:r>
            <a:br>
              <a:rPr lang="en-US" altLang="en-US" sz="1400" b="1" dirty="0" smtClean="0"/>
            </a:br>
            <a:r>
              <a:rPr lang="zh-TW" altLang="en-US" sz="2300" dirty="0" smtClean="0"/>
              <a:t>台灣積體電路製造股份有限公司</a:t>
            </a:r>
            <a:br>
              <a:rPr lang="zh-TW" altLang="en-US" sz="2300" dirty="0" smtClean="0"/>
            </a:br>
            <a:r>
              <a:rPr lang="en-US" altLang="en-US" sz="1800" dirty="0" smtClean="0"/>
              <a:t>http://www.tsmc.com</a:t>
            </a:r>
            <a:r>
              <a:rPr lang="en-US" altLang="en-US" sz="2900" dirty="0" smtClean="0"/>
              <a:t> </a:t>
            </a:r>
          </a:p>
        </p:txBody>
      </p:sp>
      <p:sp>
        <p:nvSpPr>
          <p:cNvPr id="26627" name="Rectangle 3"/>
          <p:cNvSpPr>
            <a:spLocks noGrp="1" noChangeArrowheads="1"/>
          </p:cNvSpPr>
          <p:nvPr>
            <p:ph idx="1"/>
          </p:nvPr>
        </p:nvSpPr>
        <p:spPr>
          <a:xfrm>
            <a:off x="457200" y="1981200"/>
            <a:ext cx="8229600" cy="4525963"/>
          </a:xfrm>
        </p:spPr>
        <p:txBody>
          <a:bodyPr/>
          <a:lstStyle/>
          <a:p>
            <a:pPr eaLnBrk="1" hangingPunct="1"/>
            <a:r>
              <a:rPr lang="en-US" altLang="en-US" sz="2800" smtClean="0"/>
              <a:t>From Wiki:</a:t>
            </a:r>
          </a:p>
          <a:p>
            <a:pPr lvl="1" eaLnBrk="1" hangingPunct="1"/>
            <a:r>
              <a:rPr lang="en-US" altLang="en-US" smtClean="0"/>
              <a:t>Has the largest asset in Taiwan stock market, </a:t>
            </a:r>
          </a:p>
          <a:p>
            <a:pPr lvl="1" eaLnBrk="1" hangingPunct="1"/>
            <a:r>
              <a:rPr lang="en-US" altLang="en-US" smtClean="0"/>
              <a:t>One of the World's largest dedicated independent semiconductor foundry.  </a:t>
            </a:r>
          </a:p>
          <a:p>
            <a:pPr lvl="1" eaLnBrk="1" hangingPunct="1"/>
            <a:r>
              <a:rPr lang="en-US" altLang="en-US" smtClean="0">
                <a:hlinkClick r:id="rId2"/>
              </a:rPr>
              <a:t>Products: Apple iphone6 plus A8-cpu</a:t>
            </a:r>
            <a:endParaRPr lang="en-US" altLang="en-US" smtClean="0"/>
          </a:p>
          <a:p>
            <a:pPr eaLnBrk="1" hangingPunct="1"/>
            <a:r>
              <a:rPr lang="en-US" altLang="en-US" smtClean="0"/>
              <a:t>Relation to VHDL</a:t>
            </a:r>
          </a:p>
          <a:p>
            <a:pPr lvl="1" eaLnBrk="1" hangingPunct="1"/>
            <a:r>
              <a:rPr lang="en-US" altLang="en-US" smtClean="0"/>
              <a:t>Design idea</a:t>
            </a:r>
            <a:r>
              <a:rPr lang="en-US" altLang="en-US" smtClean="0">
                <a:sym typeface="Wingdings" pitchFamily="2" charset="2"/>
              </a:rPr>
              <a:t></a:t>
            </a:r>
            <a:r>
              <a:rPr lang="en-US" altLang="en-US" smtClean="0"/>
              <a:t>Write VHDL </a:t>
            </a:r>
            <a:r>
              <a:rPr lang="en-US" altLang="en-US" smtClean="0">
                <a:sym typeface="Wingdings" pitchFamily="2" charset="2"/>
              </a:rPr>
              <a:t> TSMC chips</a:t>
            </a:r>
            <a:r>
              <a:rPr lang="en-US" altLang="en-US" smtClean="0"/>
              <a:t>   </a:t>
            </a: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66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EB7BBDD2-6AC1-48BA-8E65-EB3BF74B1F5D}" type="slidenum">
              <a:rPr lang="en-US" altLang="en-US" smtClean="0">
                <a:solidFill>
                  <a:srgbClr val="FFFFFF"/>
                </a:solidFill>
              </a:rPr>
              <a:pPr/>
              <a:t>20</a:t>
            </a:fld>
            <a:endParaRPr lang="en-US" altLang="en-US" smtClean="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33400" y="762000"/>
            <a:ext cx="8229600" cy="1143000"/>
          </a:xfrm>
        </p:spPr>
        <p:txBody>
          <a:bodyPr wrap="square" numCol="1" anchorCtr="0" compatLnSpc="1">
            <a:prstTxWarp prst="textNoShape">
              <a:avLst/>
            </a:prstTxWarp>
          </a:bodyPr>
          <a:lstStyle/>
          <a:p>
            <a:pPr eaLnBrk="1" hangingPunct="1">
              <a:defRPr/>
            </a:pPr>
            <a:r>
              <a:rPr lang="en-US" altLang="en-US" sz="1900" b="1" smtClean="0"/>
              <a:t>Huawei Technologies Co. Ltd</a:t>
            </a:r>
            <a:br>
              <a:rPr lang="en-US" altLang="en-US" sz="1900" b="1" smtClean="0"/>
            </a:br>
            <a:r>
              <a:rPr lang="en-US" altLang="en-US" sz="1900" smtClean="0">
                <a:hlinkClick r:id="rId2"/>
              </a:rPr>
              <a:t>http://www.huawei.com/en/</a:t>
            </a:r>
            <a:r>
              <a:rPr lang="en-US" altLang="en-US" sz="2600" smtClean="0"/>
              <a:t> </a:t>
            </a:r>
            <a:r>
              <a:rPr lang="en-US" altLang="zh-CN" sz="1900" smtClean="0"/>
              <a:t/>
            </a:r>
            <a:br>
              <a:rPr lang="en-US" altLang="zh-CN" sz="1900" smtClean="0"/>
            </a:br>
            <a:endParaRPr lang="en-US" altLang="en-US" sz="1900" smtClean="0">
              <a:ea typeface="SimSun" pitchFamily="2" charset="-122"/>
            </a:endParaRPr>
          </a:p>
        </p:txBody>
      </p:sp>
      <p:sp>
        <p:nvSpPr>
          <p:cNvPr id="27651" name="Rectangle 3"/>
          <p:cNvSpPr>
            <a:spLocks noGrp="1" noChangeArrowheads="1"/>
          </p:cNvSpPr>
          <p:nvPr>
            <p:ph idx="1"/>
          </p:nvPr>
        </p:nvSpPr>
        <p:spPr/>
        <p:txBody>
          <a:bodyPr/>
          <a:lstStyle/>
          <a:p>
            <a:pPr eaLnBrk="1" hangingPunct="1">
              <a:lnSpc>
                <a:spcPct val="90000"/>
              </a:lnSpc>
              <a:spcBef>
                <a:spcPct val="0"/>
              </a:spcBef>
            </a:pPr>
            <a:r>
              <a:rPr lang="en-US" altLang="zh-CN" sz="2800" smtClean="0"/>
              <a:t>From  wiki:</a:t>
            </a:r>
            <a:endParaRPr lang="zh-CN" altLang="en-US" sz="2800" smtClean="0"/>
          </a:p>
          <a:p>
            <a:pPr lvl="1" eaLnBrk="1" hangingPunct="1">
              <a:lnSpc>
                <a:spcPct val="90000"/>
              </a:lnSpc>
              <a:spcBef>
                <a:spcPct val="0"/>
              </a:spcBef>
            </a:pPr>
            <a:r>
              <a:rPr lang="en-US" altLang="en-US" smtClean="0"/>
              <a:t>Telecom equipment manufacture </a:t>
            </a:r>
          </a:p>
          <a:p>
            <a:pPr lvl="1" eaLnBrk="1" hangingPunct="1">
              <a:lnSpc>
                <a:spcPct val="90000"/>
              </a:lnSpc>
              <a:spcBef>
                <a:spcPct val="0"/>
              </a:spcBef>
            </a:pPr>
            <a:r>
              <a:rPr lang="en-US" altLang="en-US" smtClean="0"/>
              <a:t>China large private company--</a:t>
            </a:r>
            <a:r>
              <a:rPr lang="en-US" altLang="zh-CN" smtClean="0"/>
              <a:t>http://money.163.com 500</a:t>
            </a:r>
            <a:r>
              <a:rPr lang="zh-CN" altLang="en-US" smtClean="0"/>
              <a:t> </a:t>
            </a:r>
            <a:r>
              <a:rPr lang="en-US" altLang="zh-CN" smtClean="0"/>
              <a:t>(2011-08-25)</a:t>
            </a:r>
          </a:p>
          <a:p>
            <a:pPr lvl="1" eaLnBrk="1" hangingPunct="1">
              <a:lnSpc>
                <a:spcPct val="90000"/>
              </a:lnSpc>
              <a:spcBef>
                <a:spcPct val="0"/>
              </a:spcBef>
            </a:pPr>
            <a:r>
              <a:rPr lang="en-US" altLang="zh-CN" sz="2400" smtClean="0"/>
              <a:t>Products: the second-largest supplier of mobile telecommunications infrastructure equipment in the world (after Ericsson). </a:t>
            </a:r>
            <a:endParaRPr lang="en-US" altLang="en-US" smtClean="0"/>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D548CDC1-B5CD-4B07-A4F4-060B0E8504A7}" type="slidenum">
              <a:rPr lang="en-US" altLang="en-US" smtClean="0">
                <a:solidFill>
                  <a:srgbClr val="FFFFFF"/>
                </a:solidFill>
              </a:rPr>
              <a:pPr/>
              <a:t>21</a:t>
            </a:fld>
            <a:endParaRPr lang="en-US" altLang="en-US" smtClea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1143000"/>
          </a:xfrm>
        </p:spPr>
        <p:txBody>
          <a:bodyPr/>
          <a:lstStyle/>
          <a:p>
            <a:pPr eaLnBrk="1" fontAlgn="auto" hangingPunct="1">
              <a:spcAft>
                <a:spcPts val="0"/>
              </a:spcAft>
              <a:defRPr/>
            </a:pPr>
            <a:r>
              <a:rPr lang="en-US" altLang="zh-TW" smtClean="0"/>
              <a:t>References</a:t>
            </a:r>
          </a:p>
        </p:txBody>
      </p:sp>
      <p:sp>
        <p:nvSpPr>
          <p:cNvPr id="30723" name="Rectangle 3"/>
          <p:cNvSpPr>
            <a:spLocks noGrp="1" noChangeArrowheads="1"/>
          </p:cNvSpPr>
          <p:nvPr>
            <p:ph idx="1"/>
          </p:nvPr>
        </p:nvSpPr>
        <p:spPr>
          <a:xfrm>
            <a:off x="685800" y="1524000"/>
            <a:ext cx="7772400" cy="4114800"/>
          </a:xfrm>
        </p:spPr>
        <p:txBody>
          <a:bodyPr/>
          <a:lstStyle/>
          <a:p>
            <a:pPr eaLnBrk="1" hangingPunct="1">
              <a:lnSpc>
                <a:spcPct val="90000"/>
              </a:lnSpc>
              <a:defRPr/>
            </a:pPr>
            <a:r>
              <a:rPr lang="en-US" altLang="zh-TW" dirty="0" smtClean="0"/>
              <a:t>See </a:t>
            </a:r>
            <a:r>
              <a:rPr lang="en-US" altLang="zh-TW" dirty="0" smtClean="0">
                <a:hlinkClick r:id="rId2"/>
              </a:rPr>
              <a:t>course web page </a:t>
            </a:r>
            <a:endParaRPr lang="en-US" altLang="zh-TW" dirty="0" smtClean="0"/>
          </a:p>
          <a:p>
            <a:pPr>
              <a:defRPr/>
            </a:pPr>
            <a:r>
              <a:rPr lang="en-US" i="1" dirty="0"/>
              <a:t>Digital Systems Design Using VHDL</a:t>
            </a:r>
            <a:r>
              <a:rPr lang="en-US" dirty="0"/>
              <a:t>, Charles H. Roth (first or second </a:t>
            </a:r>
            <a:r>
              <a:rPr lang="en-US" dirty="0" smtClean="0"/>
              <a:t>edition)</a:t>
            </a:r>
          </a:p>
          <a:p>
            <a:pPr>
              <a:defRPr/>
            </a:pPr>
            <a:r>
              <a:rPr lang="en-US" i="1" dirty="0" smtClean="0"/>
              <a:t>Rapid </a:t>
            </a:r>
            <a:r>
              <a:rPr lang="en-US" i="1" dirty="0"/>
              <a:t>Prototyping of Digital Systems</a:t>
            </a:r>
            <a:r>
              <a:rPr lang="en-US" dirty="0"/>
              <a:t>, by Hamblen, James </a:t>
            </a:r>
            <a:r>
              <a:rPr lang="en-US" dirty="0" err="1"/>
              <a:t>etal</a:t>
            </a:r>
            <a:r>
              <a:rPr lang="en-US" dirty="0"/>
              <a:t>. Springer 2008. </a:t>
            </a:r>
            <a:r>
              <a:rPr lang="en-US" dirty="0">
                <a:hlinkClick r:id="rId3"/>
              </a:rPr>
              <a:t>(</a:t>
            </a:r>
            <a:r>
              <a:rPr lang="en-US" dirty="0" err="1" smtClean="0">
                <a:hlinkClick r:id="rId3"/>
              </a:rPr>
              <a:t>read_online</a:t>
            </a:r>
            <a:r>
              <a:rPr lang="en-US" dirty="0" smtClean="0">
                <a:hlinkClick r:id="rId3"/>
              </a:rPr>
              <a:t>)</a:t>
            </a:r>
            <a:endParaRPr lang="en-US" dirty="0"/>
          </a:p>
          <a:p>
            <a:pPr>
              <a:defRPr/>
            </a:pPr>
            <a:r>
              <a:rPr lang="en-US" i="1" dirty="0" smtClean="0"/>
              <a:t>Digital </a:t>
            </a:r>
            <a:r>
              <a:rPr lang="en-US" i="1" dirty="0"/>
              <a:t>Design: Principles and Practices</a:t>
            </a:r>
            <a:r>
              <a:rPr lang="en-US" dirty="0"/>
              <a:t>, 4/E </a:t>
            </a:r>
            <a:r>
              <a:rPr lang="en-US" b="1" dirty="0"/>
              <a:t>John F. </a:t>
            </a:r>
            <a:r>
              <a:rPr lang="en-US" b="1" dirty="0" err="1"/>
              <a:t>Wakerly</a:t>
            </a:r>
            <a:r>
              <a:rPr lang="en-US" b="1" dirty="0"/>
              <a:t>,</a:t>
            </a:r>
            <a:r>
              <a:rPr lang="en-US" dirty="0"/>
              <a:t> Prentice Hall.</a:t>
            </a:r>
          </a:p>
          <a:p>
            <a:pPr>
              <a:defRPr/>
            </a:pPr>
            <a:r>
              <a:rPr lang="en-US" i="1" dirty="0"/>
              <a:t>High-Speed Digital Design: A Handbook of Black Magic by Howard W. </a:t>
            </a:r>
            <a:r>
              <a:rPr lang="en-US" dirty="0"/>
              <a:t>Johnson and Martin Graham Prentice Hall.</a:t>
            </a:r>
          </a:p>
          <a:p>
            <a:pPr>
              <a:defRPr/>
            </a:pPr>
            <a:r>
              <a:rPr lang="en-US" dirty="0">
                <a:hlinkClick r:id="rId4"/>
              </a:rPr>
              <a:t>BOOKBOON</a:t>
            </a:r>
            <a:r>
              <a:rPr lang="en-US" dirty="0"/>
              <a:t> (Free text books)</a:t>
            </a:r>
          </a:p>
          <a:p>
            <a:pPr eaLnBrk="1" hangingPunct="1">
              <a:lnSpc>
                <a:spcPct val="90000"/>
              </a:lnSpc>
              <a:defRPr/>
            </a:pPr>
            <a:r>
              <a:rPr lang="en-US" altLang="en-US" dirty="0" smtClean="0">
                <a:hlinkClick r:id="rId5"/>
              </a:rPr>
              <a:t>http://www.alldatasheet.com/</a:t>
            </a:r>
            <a:endParaRPr lang="en-US" altLang="en-US" dirty="0" smtClean="0"/>
          </a:p>
          <a:p>
            <a:pPr marL="0" indent="0" eaLnBrk="1" hangingPunct="1">
              <a:lnSpc>
                <a:spcPct val="90000"/>
              </a:lnSpc>
              <a:buFont typeface="Arial" charset="0"/>
              <a:buNone/>
              <a:defRPr/>
            </a:pPr>
            <a:endParaRPr lang="en-US" altLang="zh-TW" dirty="0" smtClean="0"/>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86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D911E386-18B3-49F0-AEAA-C59F8B1960C3}" type="slidenum">
              <a:rPr lang="en-US" altLang="en-US" smtClean="0">
                <a:solidFill>
                  <a:srgbClr val="FFFFFF"/>
                </a:solidFill>
              </a:rPr>
              <a:pPr/>
              <a:t>22</a:t>
            </a:fld>
            <a:endParaRPr lang="en-US" altLang="en-US" smtClean="0">
              <a:solidFill>
                <a:srgbClr val="FFFFFF"/>
              </a:solidFill>
            </a:endParaRPr>
          </a:p>
        </p:txBody>
      </p:sp>
      <p:pic>
        <p:nvPicPr>
          <p:cNvPr id="28678" name="Picture 4" descr="MPj038531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457200"/>
            <a:ext cx="1981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defRPr/>
            </a:pPr>
            <a:r>
              <a:rPr lang="en-US" dirty="0" smtClean="0"/>
              <a:t>Appendix</a:t>
            </a:r>
            <a:endParaRPr lang="en-US" dirty="0"/>
          </a:p>
        </p:txBody>
      </p:sp>
      <p:sp>
        <p:nvSpPr>
          <p:cNvPr id="7" name="Subtitle 6"/>
          <p:cNvSpPr>
            <a:spLocks noGrp="1"/>
          </p:cNvSpPr>
          <p:nvPr>
            <p:ph type="subTitle" idx="1"/>
          </p:nvPr>
        </p:nvSpPr>
        <p:spPr/>
        <p:txBody>
          <a:bodyPr/>
          <a:lstStyle/>
          <a:p>
            <a:pPr>
              <a:buFont typeface="Arial" pitchFamily="34" charset="0"/>
              <a:buNone/>
              <a:defRPr/>
            </a:pPr>
            <a:endParaRPr lang="en-US" dirty="0"/>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02B9CDEF-3C3E-4EA5-AFC9-9CE7F6D5686D}" type="slidenum">
              <a:rPr lang="en-US" altLang="en-US" smtClean="0">
                <a:solidFill>
                  <a:srgbClr val="FFFFFF"/>
                </a:solidFill>
              </a:rPr>
              <a:pPr/>
              <a:t>23</a:t>
            </a:fld>
            <a:endParaRPr lang="en-US" altLang="en-US" smtClean="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dirty="0" smtClean="0"/>
              <a:t>Major companies , a comparison in  2011 (from wiki)</a:t>
            </a:r>
          </a:p>
        </p:txBody>
      </p:sp>
      <p:sp>
        <p:nvSpPr>
          <p:cNvPr id="30723" name="Rectangle 3"/>
          <p:cNvSpPr>
            <a:spLocks noGrp="1" noChangeArrowheads="1"/>
          </p:cNvSpPr>
          <p:nvPr>
            <p:ph type="body" sz="half" idx="1"/>
          </p:nvPr>
        </p:nvSpPr>
        <p:spPr>
          <a:xfrm>
            <a:off x="1182688" y="2017713"/>
            <a:ext cx="3814762" cy="4114800"/>
          </a:xfrm>
        </p:spPr>
        <p:txBody>
          <a:bodyPr/>
          <a:lstStyle/>
          <a:p>
            <a:pPr eaLnBrk="1" hangingPunct="1"/>
            <a:r>
              <a:rPr lang="en-US" altLang="en-US" sz="2800" smtClean="0"/>
              <a:t> </a:t>
            </a:r>
          </a:p>
        </p:txBody>
      </p:sp>
      <p:graphicFrame>
        <p:nvGraphicFramePr>
          <p:cNvPr id="130165" name="Group 117"/>
          <p:cNvGraphicFramePr>
            <a:graphicFrameLocks noGrp="1"/>
          </p:cNvGraphicFramePr>
          <p:nvPr>
            <p:ph sz="half" idx="2"/>
          </p:nvPr>
        </p:nvGraphicFramePr>
        <p:xfrm>
          <a:off x="438150" y="1524000"/>
          <a:ext cx="8020050" cy="4051300"/>
        </p:xfrm>
        <a:graphic>
          <a:graphicData uri="http://schemas.openxmlformats.org/drawingml/2006/table">
            <a:tbl>
              <a:tblPr/>
              <a:tblGrid>
                <a:gridCol w="1336675"/>
                <a:gridCol w="892175"/>
                <a:gridCol w="914400"/>
                <a:gridCol w="838200"/>
                <a:gridCol w="914400"/>
                <a:gridCol w="685800"/>
                <a:gridCol w="533400"/>
                <a:gridCol w="581025"/>
                <a:gridCol w="561975"/>
                <a:gridCol w="762000"/>
              </a:tblGrid>
              <a:tr h="1176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Company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Boeing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Nestle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Honda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Toyota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Ford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HSBC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Lenovo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Sony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Revenue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US Billion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68.5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308.9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86.64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Asset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64.3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10.71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272.2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155.94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Profit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US Billion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5.07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6.56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13.15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0.273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8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07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C4E7E92C-BF23-4B6A-AB9B-F77F622A5FB0}" type="slidenum">
              <a:rPr lang="en-US" altLang="en-US" smtClean="0">
                <a:solidFill>
                  <a:srgbClr val="FFFFFF"/>
                </a:solidFill>
              </a:rPr>
              <a:pPr/>
              <a:t>24</a:t>
            </a:fld>
            <a:endParaRPr lang="en-US" altLang="en-US" smtClean="0">
              <a:solidFill>
                <a:srgbClr val="FFFFFF"/>
              </a:solidFill>
            </a:endParaRPr>
          </a:p>
        </p:txBody>
      </p:sp>
      <p:sp>
        <p:nvSpPr>
          <p:cNvPr id="30783" name="Text Box 42"/>
          <p:cNvSpPr txBox="1">
            <a:spLocks noChangeArrowheads="1"/>
          </p:cNvSpPr>
          <p:nvPr/>
        </p:nvSpPr>
        <p:spPr bwMode="auto">
          <a:xfrm>
            <a:off x="304800" y="5942013"/>
            <a:ext cx="883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endParaRPr lang="en-US" altLang="en-US" sz="1400">
              <a:latin typeface="Arial" charset="0"/>
              <a:ea typeface="SimSun" pitchFamily="2" charset="-122"/>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1143000"/>
          </a:xfrm>
        </p:spPr>
        <p:txBody>
          <a:bodyPr wrap="square" numCol="1" anchorCtr="0" compatLnSpc="1">
            <a:prstTxWarp prst="textNoShape">
              <a:avLst/>
            </a:prstTxWarp>
          </a:bodyPr>
          <a:lstStyle/>
          <a:p>
            <a:pPr eaLnBrk="1" hangingPunct="1">
              <a:defRPr/>
            </a:pPr>
            <a:r>
              <a:rPr lang="en-US" altLang="en-US" sz="1900" dirty="0" smtClean="0"/>
              <a:t>(from wiki)</a:t>
            </a:r>
            <a:r>
              <a:rPr lang="en-US" altLang="zh-CN" sz="1900" dirty="0" smtClean="0">
                <a:ea typeface="SimSun" pitchFamily="2" charset="-122"/>
                <a:cs typeface="Arial" charset="0"/>
              </a:rPr>
              <a:t> Wiki: </a:t>
            </a:r>
            <a:r>
              <a:rPr lang="en-US" altLang="zh-CN" sz="1300" dirty="0" smtClean="0">
                <a:ea typeface="SimSun" pitchFamily="2" charset="-122"/>
                <a:cs typeface="Arial" charset="0"/>
                <a:hlinkClick r:id="rId2" tooltip="2009年"/>
              </a:rPr>
              <a:t>2009</a:t>
            </a:r>
            <a:r>
              <a:rPr lang="zh-CN" altLang="en-US" sz="1300" dirty="0" smtClean="0">
                <a:ea typeface="SimSun" pitchFamily="2" charset="-122"/>
                <a:cs typeface="Arial" charset="0"/>
                <a:hlinkClick r:id="rId2" tooltip="2009年"/>
              </a:rPr>
              <a:t>年</a:t>
            </a:r>
            <a:r>
              <a:rPr lang="zh-CN" altLang="en-US" sz="1300" dirty="0" smtClean="0">
                <a:ea typeface="SimSun" pitchFamily="2" charset="-122"/>
                <a:cs typeface="Arial" charset="0"/>
              </a:rPr>
              <a:t>資本額約新台幣</a:t>
            </a:r>
            <a:r>
              <a:rPr lang="en-US" altLang="zh-CN" sz="1300" dirty="0" smtClean="0">
                <a:ea typeface="SimSun" pitchFamily="2" charset="-122"/>
                <a:cs typeface="Arial" charset="0"/>
              </a:rPr>
              <a:t>2,589.6</a:t>
            </a:r>
            <a:r>
              <a:rPr lang="zh-CN" altLang="en-US" sz="1300" dirty="0" smtClean="0">
                <a:ea typeface="SimSun" pitchFamily="2" charset="-122"/>
                <a:cs typeface="Arial" charset="0"/>
              </a:rPr>
              <a:t>億元</a:t>
            </a:r>
            <a:r>
              <a:rPr lang="en-US" altLang="zh-CN" sz="1300" dirty="0" smtClean="0">
                <a:ea typeface="SimSun" pitchFamily="2" charset="-122"/>
                <a:cs typeface="Arial" charset="0"/>
              </a:rPr>
              <a:t>,</a:t>
            </a:r>
            <a:r>
              <a:rPr lang="zh-CN" altLang="en-US" sz="1300" dirty="0" smtClean="0">
                <a:ea typeface="SimSun" pitchFamily="2" charset="-122"/>
                <a:cs typeface="Arial" charset="0"/>
              </a:rPr>
              <a:t>市值約</a:t>
            </a:r>
            <a:r>
              <a:rPr lang="en-US" altLang="zh-CN" sz="1300" dirty="0" smtClean="0">
                <a:ea typeface="SimSun" pitchFamily="2" charset="-122"/>
                <a:cs typeface="Arial" charset="0"/>
              </a:rPr>
              <a:t>1</a:t>
            </a:r>
            <a:r>
              <a:rPr lang="zh-CN" altLang="en-US" sz="1300" dirty="0" smtClean="0">
                <a:ea typeface="SimSun" pitchFamily="2" charset="-122"/>
                <a:cs typeface="Arial" charset="0"/>
              </a:rPr>
              <a:t>兆</a:t>
            </a:r>
            <a:r>
              <a:rPr lang="en-US" altLang="zh-CN" sz="1300" dirty="0" smtClean="0">
                <a:ea typeface="SimSun" pitchFamily="2" charset="-122"/>
                <a:cs typeface="Arial" charset="0"/>
              </a:rPr>
              <a:t>6,000</a:t>
            </a:r>
            <a:r>
              <a:rPr lang="zh-CN" altLang="en-US" sz="1300" dirty="0" smtClean="0">
                <a:ea typeface="SimSun" pitchFamily="2" charset="-122"/>
                <a:cs typeface="Arial" charset="0"/>
              </a:rPr>
              <a:t>億元，為台灣股市中市值最大的公司。</a:t>
            </a:r>
            <a:r>
              <a:rPr lang="en-US" altLang="zh-CN" sz="1300" dirty="0" smtClean="0">
                <a:ea typeface="SimSun" pitchFamily="2" charset="-122"/>
                <a:cs typeface="Arial" charset="0"/>
              </a:rPr>
              <a:t>http://money.163.com </a:t>
            </a:r>
            <a:r>
              <a:rPr lang="zh-CN" altLang="en-US" sz="1300" dirty="0" smtClean="0">
                <a:ea typeface="SimSun" pitchFamily="2" charset="-122"/>
                <a:cs typeface="Arial" charset="0"/>
              </a:rPr>
              <a:t>中国民营企业</a:t>
            </a:r>
            <a:r>
              <a:rPr lang="en-US" altLang="zh-CN" sz="1300" dirty="0" smtClean="0">
                <a:ea typeface="SimSun" pitchFamily="2" charset="-122"/>
                <a:cs typeface="Arial" charset="0"/>
              </a:rPr>
              <a:t>500</a:t>
            </a:r>
            <a:r>
              <a:rPr lang="zh-CN" altLang="en-US" sz="1300" dirty="0" smtClean="0">
                <a:ea typeface="SimSun" pitchFamily="2" charset="-122"/>
                <a:cs typeface="Arial" charset="0"/>
              </a:rPr>
              <a:t>强榜单发布</a:t>
            </a:r>
            <a:r>
              <a:rPr lang="en-US" altLang="zh-CN" sz="1300" dirty="0" smtClean="0">
                <a:ea typeface="SimSun" pitchFamily="2" charset="-122"/>
                <a:cs typeface="Arial" charset="0"/>
              </a:rPr>
              <a:t>,</a:t>
            </a:r>
            <a:r>
              <a:rPr lang="zh-CN" altLang="en-US" sz="1300" dirty="0" smtClean="0">
                <a:ea typeface="SimSun" pitchFamily="2" charset="-122"/>
                <a:cs typeface="Arial" charset="0"/>
              </a:rPr>
              <a:t>华为第一 </a:t>
            </a:r>
            <a:r>
              <a:rPr lang="en-US" altLang="zh-CN" sz="1300" dirty="0" smtClean="0">
                <a:ea typeface="SimSun" pitchFamily="2" charset="-122"/>
                <a:cs typeface="Arial" charset="0"/>
              </a:rPr>
              <a:t>(2011-08-25)</a:t>
            </a:r>
            <a:r>
              <a:rPr lang="en-US" altLang="en-US" sz="1900" dirty="0" smtClean="0">
                <a:ea typeface="SimSun" pitchFamily="2" charset="-122"/>
                <a:cs typeface="Arial" charset="0"/>
              </a:rPr>
              <a:t/>
            </a:r>
            <a:br>
              <a:rPr lang="en-US" altLang="en-US" sz="1900" dirty="0" smtClean="0">
                <a:ea typeface="SimSun" pitchFamily="2" charset="-122"/>
                <a:cs typeface="Arial" charset="0"/>
              </a:rPr>
            </a:br>
            <a:endParaRPr lang="en-US" altLang="en-US" sz="1900" dirty="0" smtClean="0"/>
          </a:p>
        </p:txBody>
      </p:sp>
      <p:sp>
        <p:nvSpPr>
          <p:cNvPr id="31747" name="Rectangle 3"/>
          <p:cNvSpPr>
            <a:spLocks noGrp="1" noChangeArrowheads="1"/>
          </p:cNvSpPr>
          <p:nvPr>
            <p:ph type="body" sz="half" idx="1"/>
          </p:nvPr>
        </p:nvSpPr>
        <p:spPr>
          <a:xfrm>
            <a:off x="1182688" y="2017713"/>
            <a:ext cx="3814762" cy="4114800"/>
          </a:xfrm>
        </p:spPr>
        <p:txBody>
          <a:bodyPr/>
          <a:lstStyle/>
          <a:p>
            <a:pPr eaLnBrk="1" hangingPunct="1"/>
            <a:r>
              <a:rPr lang="en-US" altLang="en-US" sz="2800" smtClean="0"/>
              <a:t> </a:t>
            </a:r>
          </a:p>
        </p:txBody>
      </p:sp>
      <p:graphicFrame>
        <p:nvGraphicFramePr>
          <p:cNvPr id="127057" name="Group 81"/>
          <p:cNvGraphicFramePr>
            <a:graphicFrameLocks noGrp="1"/>
          </p:cNvGraphicFramePr>
          <p:nvPr>
            <p:ph sz="half" idx="2"/>
          </p:nvPr>
        </p:nvGraphicFramePr>
        <p:xfrm>
          <a:off x="438150" y="1447800"/>
          <a:ext cx="8705850" cy="5165725"/>
        </p:xfrm>
        <a:graphic>
          <a:graphicData uri="http://schemas.openxmlformats.org/drawingml/2006/table">
            <a:tbl>
              <a:tblPr/>
              <a:tblGrid>
                <a:gridCol w="1512888"/>
                <a:gridCol w="792162"/>
                <a:gridCol w="784225"/>
                <a:gridCol w="1260475"/>
                <a:gridCol w="1009650"/>
                <a:gridCol w="1009650"/>
                <a:gridCol w="1071563"/>
                <a:gridCol w="1265237"/>
              </a:tblGrid>
              <a:tr h="2451100">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Company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Apple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 IBM</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Microsoft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Intel</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HP</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TSMC</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Tahoma" pitchFamily="34" charset="0"/>
                          <a:ea typeface="新細明體" pitchFamily="18" charset="-120"/>
                        </a:rPr>
                        <a:t>台灣積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Tahoma" pitchFamily="34" charset="0"/>
                          <a:ea typeface="新細明體" pitchFamily="18" charset="-120"/>
                        </a:rPr>
                        <a:t>體電路</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(largest asset in Taiwan stock market)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Huawei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0" i="0" u="none" strike="noStrike" cap="none" normalizeH="0" baseline="0" smtClean="0">
                          <a:ln>
                            <a:noFill/>
                          </a:ln>
                          <a:solidFill>
                            <a:schemeClr val="tx1"/>
                          </a:solidFill>
                          <a:effectLst/>
                          <a:latin typeface="Tahoma" pitchFamily="34" charset="0"/>
                          <a:ea typeface="SimSun" pitchFamily="2" charset="-122"/>
                        </a:rPr>
                        <a:t>华为</a:t>
                      </a:r>
                      <a:r>
                        <a:rPr kumimoji="0" lang="en-US" altLang="zh-CN" sz="1800" b="0" i="0" u="none" strike="noStrike" cap="none" normalizeH="0" baseline="0" smtClean="0">
                          <a:ln>
                            <a:noFill/>
                          </a:ln>
                          <a:solidFill>
                            <a:schemeClr val="tx1"/>
                          </a:solidFill>
                          <a:effectLst/>
                          <a:latin typeface="Tahoma" pitchFamily="34" charset="0"/>
                          <a:ea typeface="SimSun" pitchFamily="2" charset="-122"/>
                        </a:rPr>
                        <a:t>(</a:t>
                      </a: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Telecom equipm’t,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China large private company)</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1047750">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Revenue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US Billion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65.23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99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69.94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43.6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99.87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13.98  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21.8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33438">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Asset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75.1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113.5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108.7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63.2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124.5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20.43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Not known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33438">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Profit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US Billion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14.01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23.15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11.46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 14.83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5.55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Clr>
                          <a:schemeClr val="accent1"/>
                        </a:buClr>
                        <a:buSzPct val="85000"/>
                        <a:buFont typeface="Arial" charset="0"/>
                        <a:defRPr sz="2000">
                          <a:solidFill>
                            <a:schemeClr val="tx1"/>
                          </a:solidFill>
                          <a:latin typeface="Arial" charset="0"/>
                        </a:defRPr>
                      </a:lvl1pPr>
                      <a:lvl2pPr marL="742950" indent="-285750">
                        <a:spcBef>
                          <a:spcPct val="20000"/>
                        </a:spcBef>
                        <a:buClr>
                          <a:schemeClr val="accent1"/>
                        </a:buClr>
                        <a:buSzPct val="85000"/>
                        <a:buFont typeface="Arial" charset="0"/>
                        <a:defRPr>
                          <a:solidFill>
                            <a:schemeClr val="tx1"/>
                          </a:solidFill>
                          <a:latin typeface="Arial" charset="0"/>
                        </a:defRPr>
                      </a:lvl2pPr>
                      <a:lvl3pPr marL="1143000" indent="-228600">
                        <a:spcBef>
                          <a:spcPct val="20000"/>
                        </a:spcBef>
                        <a:buClr>
                          <a:schemeClr val="accent1"/>
                        </a:buClr>
                        <a:buSzPct val="90000"/>
                        <a:buFont typeface="Arial" charset="0"/>
                        <a:defRPr sz="1600">
                          <a:solidFill>
                            <a:schemeClr val="tx1"/>
                          </a:solidFill>
                          <a:latin typeface="Arial" charset="0"/>
                        </a:defRPr>
                      </a:lvl3pPr>
                      <a:lvl4pPr marL="1600200" indent="-228600">
                        <a:spcBef>
                          <a:spcPct val="20000"/>
                        </a:spcBef>
                        <a:buClr>
                          <a:schemeClr val="accent1"/>
                        </a:buClr>
                        <a:buFont typeface="Arial" charset="0"/>
                        <a:defRPr sz="1400">
                          <a:solidFill>
                            <a:schemeClr val="tx1"/>
                          </a:solidFill>
                          <a:latin typeface="Arial" charset="0"/>
                        </a:defRPr>
                      </a:lvl4pPr>
                      <a:lvl5pPr marL="2057400" indent="-22860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Tahoma" pitchFamily="34" charset="0"/>
                          <a:ea typeface="新細明體" pitchFamily="18" charset="-120"/>
                        </a:rPr>
                        <a:t>2.67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3179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179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DF422BE4-8D9D-479F-A80C-EDCCA97F5745}" type="slidenum">
              <a:rPr lang="en-US" altLang="en-US" smtClean="0">
                <a:solidFill>
                  <a:srgbClr val="FFFFFF"/>
                </a:solidFill>
              </a:rPr>
              <a:pPr/>
              <a:t>25</a:t>
            </a:fld>
            <a:endParaRPr lang="en-US" altLang="en-US" smtClean="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fontAlgn="auto" hangingPunct="1">
              <a:spcAft>
                <a:spcPts val="0"/>
              </a:spcAft>
              <a:defRPr/>
            </a:pPr>
            <a:r>
              <a:rPr lang="en-US" altLang="zh-TW" smtClean="0"/>
              <a:t>Tri-state Logic </a:t>
            </a:r>
          </a:p>
        </p:txBody>
      </p:sp>
      <p:sp>
        <p:nvSpPr>
          <p:cNvPr id="32771" name="Rectangle 3"/>
          <p:cNvSpPr>
            <a:spLocks noGrp="1" noChangeArrowheads="1"/>
          </p:cNvSpPr>
          <p:nvPr>
            <p:ph type="subTitle" idx="1"/>
          </p:nvPr>
        </p:nvSpPr>
        <p:spPr/>
        <p:txBody>
          <a:bodyPr/>
          <a:lstStyle/>
          <a:p>
            <a:pPr eaLnBrk="1" hangingPunct="1"/>
            <a:r>
              <a:rPr lang="en-US" altLang="zh-TW" smtClean="0">
                <a:solidFill>
                  <a:srgbClr val="57576E"/>
                </a:solidFill>
              </a:rPr>
              <a:t>A revision:’</a:t>
            </a:r>
          </a:p>
          <a:p>
            <a:pPr eaLnBrk="1" hangingPunct="1"/>
            <a:r>
              <a:rPr lang="en-US" altLang="en-US" smtClean="0">
                <a:solidFill>
                  <a:srgbClr val="57576E"/>
                </a:solidFill>
              </a:rPr>
              <a:t>The concept of tri-state logic is essential in computer design, so we want to revise these </a:t>
            </a:r>
            <a:r>
              <a:rPr lang="en-US" altLang="en-US" i="1" smtClean="0">
                <a:solidFill>
                  <a:srgbClr val="57576E"/>
                </a:solidFill>
              </a:rPr>
              <a:t>techniques</a:t>
            </a:r>
            <a:r>
              <a:rPr lang="en-US" altLang="en-US" smtClean="0">
                <a:solidFill>
                  <a:srgbClr val="57576E"/>
                </a:solidFill>
              </a:rPr>
              <a:t> before we move on.</a:t>
            </a:r>
          </a:p>
          <a:p>
            <a:pPr eaLnBrk="1" hangingPunct="1"/>
            <a:endParaRPr lang="en-US" altLang="zh-TW" smtClean="0">
              <a:solidFill>
                <a:srgbClr val="57576E"/>
              </a:solidFill>
            </a:endParaRPr>
          </a:p>
        </p:txBody>
      </p:sp>
      <p:sp>
        <p:nvSpPr>
          <p:cNvPr id="32772" name="Rectangle 1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2773" name="Rectangle 1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5AA2EECF-3E20-4E21-BFD3-E92D1372A9B8}" type="slidenum">
              <a:rPr lang="en-US" altLang="en-US" smtClean="0">
                <a:solidFill>
                  <a:srgbClr val="FFFFFF"/>
                </a:solidFill>
              </a:rPr>
              <a:pPr/>
              <a:t>26</a:t>
            </a:fld>
            <a:endParaRPr lang="en-US" altLang="en-US" smtClean="0">
              <a:solidFill>
                <a:srgbClr val="FFFFFF"/>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50938" y="214313"/>
            <a:ext cx="7793037" cy="974725"/>
          </a:xfrm>
        </p:spPr>
        <p:txBody>
          <a:bodyPr wrap="square" numCol="1" anchorCtr="0" compatLnSpc="1">
            <a:prstTxWarp prst="textNoShape">
              <a:avLst/>
            </a:prstTxWarp>
          </a:bodyPr>
          <a:lstStyle/>
          <a:p>
            <a:pPr eaLnBrk="1" hangingPunct="1">
              <a:defRPr/>
            </a:pPr>
            <a:r>
              <a:rPr lang="en-US" altLang="zh-TW" sz="2600" smtClean="0"/>
              <a:t>Appendix 1:Tri-state logic</a:t>
            </a:r>
            <a:br>
              <a:rPr lang="en-US" altLang="zh-TW" sz="2600" smtClean="0"/>
            </a:br>
            <a:r>
              <a:rPr lang="en-US" altLang="zh-TW" sz="2600" smtClean="0"/>
              <a:t>**At the float state, the wire is cut</a:t>
            </a:r>
            <a:endParaRPr lang="zh-TW" altLang="en-US" sz="2900" smtClean="0"/>
          </a:p>
        </p:txBody>
      </p:sp>
      <p:sp>
        <p:nvSpPr>
          <p:cNvPr id="33795" name="Rectangle 3"/>
          <p:cNvSpPr>
            <a:spLocks noGrp="1" noChangeArrowheads="1"/>
          </p:cNvSpPr>
          <p:nvPr>
            <p:ph idx="1"/>
          </p:nvPr>
        </p:nvSpPr>
        <p:spPr>
          <a:xfrm>
            <a:off x="1182688" y="2017713"/>
            <a:ext cx="6173787" cy="2513012"/>
          </a:xfrm>
        </p:spPr>
        <p:txBody>
          <a:bodyPr/>
          <a:lstStyle/>
          <a:p>
            <a:pPr eaLnBrk="1" hangingPunct="1"/>
            <a:r>
              <a:rPr lang="zh-TW" altLang="zh-TW" smtClean="0"/>
              <a:t> </a:t>
            </a:r>
          </a:p>
          <a:p>
            <a:pPr eaLnBrk="1" hangingPunct="1"/>
            <a:endParaRPr lang="zh-TW" altLang="zh-TW" smtClean="0"/>
          </a:p>
          <a:p>
            <a:pPr eaLnBrk="1" hangingPunct="1"/>
            <a:endParaRPr lang="zh-TW" altLang="zh-TW" smtClean="0"/>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37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3C435E70-D75D-410F-9D38-35E80963CAFC}" type="slidenum">
              <a:rPr lang="en-US" altLang="en-US" smtClean="0">
                <a:solidFill>
                  <a:srgbClr val="FFFFFF"/>
                </a:solidFill>
              </a:rPr>
              <a:pPr/>
              <a:t>27</a:t>
            </a:fld>
            <a:endParaRPr lang="en-US" altLang="en-US" smtClean="0">
              <a:solidFill>
                <a:srgbClr val="FFFFFF"/>
              </a:solidFill>
            </a:endParaRPr>
          </a:p>
        </p:txBody>
      </p:sp>
      <p:sp>
        <p:nvSpPr>
          <p:cNvPr id="33798" name="Freeform 4"/>
          <p:cNvSpPr>
            <a:spLocks/>
          </p:cNvSpPr>
          <p:nvPr/>
        </p:nvSpPr>
        <p:spPr bwMode="auto">
          <a:xfrm>
            <a:off x="2497138" y="5257800"/>
            <a:ext cx="33528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3799" name="Freeform 5"/>
          <p:cNvSpPr>
            <a:spLocks/>
          </p:cNvSpPr>
          <p:nvPr/>
        </p:nvSpPr>
        <p:spPr bwMode="auto">
          <a:xfrm>
            <a:off x="2725738" y="6019800"/>
            <a:ext cx="1389062" cy="609600"/>
          </a:xfrm>
          <a:custGeom>
            <a:avLst/>
            <a:gdLst>
              <a:gd name="T0" fmla="*/ 2147483647 w 912"/>
              <a:gd name="T1" fmla="*/ 0 h 336"/>
              <a:gd name="T2" fmla="*/ 2147483647 w 912"/>
              <a:gd name="T3" fmla="*/ 2147483647 h 336"/>
              <a:gd name="T4" fmla="*/ 0 w 912"/>
              <a:gd name="T5" fmla="*/ 2147483647 h 336"/>
              <a:gd name="T6" fmla="*/ 0 60000 65536"/>
              <a:gd name="T7" fmla="*/ 0 60000 65536"/>
              <a:gd name="T8" fmla="*/ 0 60000 65536"/>
            </a:gdLst>
            <a:ahLst/>
            <a:cxnLst>
              <a:cxn ang="T6">
                <a:pos x="T0" y="T1"/>
              </a:cxn>
              <a:cxn ang="T7">
                <a:pos x="T2" y="T3"/>
              </a:cxn>
              <a:cxn ang="T8">
                <a:pos x="T4" y="T5"/>
              </a:cxn>
            </a:cxnLst>
            <a:rect l="0" t="0" r="r" b="b"/>
            <a:pathLst>
              <a:path w="912" h="336">
                <a:moveTo>
                  <a:pt x="912" y="0"/>
                </a:moveTo>
                <a:lnTo>
                  <a:pt x="912" y="336"/>
                </a:lnTo>
                <a:lnTo>
                  <a:pt x="0" y="33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3800" name="Text Box 6"/>
          <p:cNvSpPr txBox="1">
            <a:spLocks noChangeArrowheads="1"/>
          </p:cNvSpPr>
          <p:nvPr/>
        </p:nvSpPr>
        <p:spPr bwMode="auto">
          <a:xfrm>
            <a:off x="1098550" y="5257800"/>
            <a:ext cx="8239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a:t>
            </a:r>
          </a:p>
        </p:txBody>
      </p:sp>
      <p:sp>
        <p:nvSpPr>
          <p:cNvPr id="33801" name="Text Box 7"/>
          <p:cNvSpPr txBox="1">
            <a:spLocks noChangeArrowheads="1"/>
          </p:cNvSpPr>
          <p:nvPr/>
        </p:nvSpPr>
        <p:spPr bwMode="auto">
          <a:xfrm>
            <a:off x="1066800" y="6019800"/>
            <a:ext cx="1660525"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 </a:t>
            </a:r>
          </a:p>
          <a:p>
            <a:pPr algn="ctr" eaLnBrk="1" hangingPunct="1"/>
            <a:r>
              <a:rPr kumimoji="1" lang="en-US" altLang="zh-TW" sz="2400">
                <a:latin typeface="Times New Roman" pitchFamily="18" charset="0"/>
              </a:rPr>
              <a:t>enable (OE)</a:t>
            </a:r>
          </a:p>
        </p:txBody>
      </p:sp>
      <p:sp>
        <p:nvSpPr>
          <p:cNvPr id="33802" name="Text Box 8"/>
          <p:cNvSpPr txBox="1">
            <a:spLocks noChangeArrowheads="1"/>
          </p:cNvSpPr>
          <p:nvPr/>
        </p:nvSpPr>
        <p:spPr bwMode="auto">
          <a:xfrm>
            <a:off x="5719763" y="5410200"/>
            <a:ext cx="10271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graphicFrame>
        <p:nvGraphicFramePr>
          <p:cNvPr id="33803" name="Object 9"/>
          <p:cNvGraphicFramePr>
            <a:graphicFrameLocks noChangeAspect="1"/>
          </p:cNvGraphicFramePr>
          <p:nvPr/>
        </p:nvGraphicFramePr>
        <p:xfrm>
          <a:off x="1450975" y="1397000"/>
          <a:ext cx="6042025" cy="3863975"/>
        </p:xfrm>
        <a:graphic>
          <a:graphicData uri="http://schemas.openxmlformats.org/presentationml/2006/ole">
            <mc:AlternateContent xmlns:mc="http://schemas.openxmlformats.org/markup-compatibility/2006">
              <mc:Choice xmlns:v="urn:schemas-microsoft-com:vml" Requires="v">
                <p:oleObj spid="_x0000_s33811" name="Document" r:id="rId3" imgW="6080760" imgH="3959352" progId="Word.Document.8">
                  <p:embed/>
                </p:oleObj>
              </mc:Choice>
              <mc:Fallback>
                <p:oleObj name="Document" r:id="rId3" imgW="6080760" imgH="3959352" progId="Word.Documen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1397000"/>
                        <a:ext cx="6042025" cy="386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dirty="0" smtClean="0"/>
              <a:t>Tri-state equivalent circuit</a:t>
            </a:r>
            <a:br>
              <a:rPr lang="en-US" altLang="zh-TW" dirty="0" smtClean="0"/>
            </a:br>
            <a:r>
              <a:rPr lang="en-US" altLang="zh-TW" dirty="0" smtClean="0"/>
              <a:t>(using output connect/cut view)</a:t>
            </a:r>
          </a:p>
        </p:txBody>
      </p:sp>
      <p:sp>
        <p:nvSpPr>
          <p:cNvPr id="34819" name="Rectangle 3"/>
          <p:cNvSpPr>
            <a:spLocks noGrp="1" noChangeArrowheads="1"/>
          </p:cNvSpPr>
          <p:nvPr>
            <p:ph idx="1"/>
          </p:nvPr>
        </p:nvSpPr>
        <p:spPr/>
        <p:txBody>
          <a:bodyPr/>
          <a:lstStyle/>
          <a:p>
            <a:pPr eaLnBrk="1" hangingPunct="1"/>
            <a:r>
              <a:rPr lang="zh-TW" altLang="en-US" smtClean="0"/>
              <a:t> </a:t>
            </a:r>
            <a:r>
              <a:rPr lang="en-US" altLang="zh-TW" smtClean="0"/>
              <a:t> </a:t>
            </a: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48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97396E6B-C72F-470D-BC40-4FA5CD6C0F2D}" type="slidenum">
              <a:rPr lang="en-US" altLang="en-US" smtClean="0">
                <a:solidFill>
                  <a:srgbClr val="FFFFFF"/>
                </a:solidFill>
              </a:rPr>
              <a:pPr/>
              <a:t>28</a:t>
            </a:fld>
            <a:endParaRPr lang="en-US" altLang="en-US" smtClean="0">
              <a:solidFill>
                <a:srgbClr val="FFFFFF"/>
              </a:solidFill>
            </a:endParaRPr>
          </a:p>
        </p:txBody>
      </p:sp>
      <p:sp>
        <p:nvSpPr>
          <p:cNvPr id="34822" name="Freeform 4"/>
          <p:cNvSpPr>
            <a:spLocks/>
          </p:cNvSpPr>
          <p:nvPr/>
        </p:nvSpPr>
        <p:spPr bwMode="auto">
          <a:xfrm>
            <a:off x="3429000" y="2057400"/>
            <a:ext cx="33528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4823" name="Freeform 5"/>
          <p:cNvSpPr>
            <a:spLocks/>
          </p:cNvSpPr>
          <p:nvPr/>
        </p:nvSpPr>
        <p:spPr bwMode="auto">
          <a:xfrm>
            <a:off x="3657600" y="2819400"/>
            <a:ext cx="1389063" cy="609600"/>
          </a:xfrm>
          <a:custGeom>
            <a:avLst/>
            <a:gdLst>
              <a:gd name="T0" fmla="*/ 2147483647 w 912"/>
              <a:gd name="T1" fmla="*/ 0 h 336"/>
              <a:gd name="T2" fmla="*/ 2147483647 w 912"/>
              <a:gd name="T3" fmla="*/ 2147483647 h 336"/>
              <a:gd name="T4" fmla="*/ 0 w 912"/>
              <a:gd name="T5" fmla="*/ 2147483647 h 336"/>
              <a:gd name="T6" fmla="*/ 0 60000 65536"/>
              <a:gd name="T7" fmla="*/ 0 60000 65536"/>
              <a:gd name="T8" fmla="*/ 0 60000 65536"/>
            </a:gdLst>
            <a:ahLst/>
            <a:cxnLst>
              <a:cxn ang="T6">
                <a:pos x="T0" y="T1"/>
              </a:cxn>
              <a:cxn ang="T7">
                <a:pos x="T2" y="T3"/>
              </a:cxn>
              <a:cxn ang="T8">
                <a:pos x="T4" y="T5"/>
              </a:cxn>
            </a:cxnLst>
            <a:rect l="0" t="0" r="r" b="b"/>
            <a:pathLst>
              <a:path w="912" h="336">
                <a:moveTo>
                  <a:pt x="912" y="0"/>
                </a:moveTo>
                <a:lnTo>
                  <a:pt x="912" y="336"/>
                </a:lnTo>
                <a:lnTo>
                  <a:pt x="0" y="33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4824" name="Text Box 6"/>
          <p:cNvSpPr txBox="1">
            <a:spLocks noChangeArrowheads="1"/>
          </p:cNvSpPr>
          <p:nvPr/>
        </p:nvSpPr>
        <p:spPr bwMode="auto">
          <a:xfrm>
            <a:off x="2030413" y="2057400"/>
            <a:ext cx="8239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a:t>
            </a:r>
          </a:p>
        </p:txBody>
      </p:sp>
      <p:sp>
        <p:nvSpPr>
          <p:cNvPr id="34825" name="Text Box 7"/>
          <p:cNvSpPr txBox="1">
            <a:spLocks noChangeArrowheads="1"/>
          </p:cNvSpPr>
          <p:nvPr/>
        </p:nvSpPr>
        <p:spPr bwMode="auto">
          <a:xfrm>
            <a:off x="1998663" y="2819400"/>
            <a:ext cx="1660525"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 </a:t>
            </a:r>
          </a:p>
          <a:p>
            <a:pPr algn="ctr" eaLnBrk="1" hangingPunct="1"/>
            <a:r>
              <a:rPr kumimoji="1" lang="en-US" altLang="zh-TW" sz="2400">
                <a:latin typeface="Times New Roman" pitchFamily="18" charset="0"/>
              </a:rPr>
              <a:t>enable (OE)</a:t>
            </a:r>
          </a:p>
        </p:txBody>
      </p:sp>
      <p:sp>
        <p:nvSpPr>
          <p:cNvPr id="34826" name="Text Box 8"/>
          <p:cNvSpPr txBox="1">
            <a:spLocks noChangeArrowheads="1"/>
          </p:cNvSpPr>
          <p:nvPr/>
        </p:nvSpPr>
        <p:spPr bwMode="auto">
          <a:xfrm>
            <a:off x="6651625" y="22098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34827" name="Freeform 10"/>
          <p:cNvSpPr>
            <a:spLocks/>
          </p:cNvSpPr>
          <p:nvPr/>
        </p:nvSpPr>
        <p:spPr bwMode="auto">
          <a:xfrm>
            <a:off x="3581400" y="5791200"/>
            <a:ext cx="2286000" cy="228600"/>
          </a:xfrm>
          <a:custGeom>
            <a:avLst/>
            <a:gdLst>
              <a:gd name="T0" fmla="*/ 2147483647 w 912"/>
              <a:gd name="T1" fmla="*/ 0 h 336"/>
              <a:gd name="T2" fmla="*/ 2147483647 w 912"/>
              <a:gd name="T3" fmla="*/ 2147483647 h 336"/>
              <a:gd name="T4" fmla="*/ 0 w 912"/>
              <a:gd name="T5" fmla="*/ 2147483647 h 336"/>
              <a:gd name="T6" fmla="*/ 0 60000 65536"/>
              <a:gd name="T7" fmla="*/ 0 60000 65536"/>
              <a:gd name="T8" fmla="*/ 0 60000 65536"/>
            </a:gdLst>
            <a:ahLst/>
            <a:cxnLst>
              <a:cxn ang="T6">
                <a:pos x="T0" y="T1"/>
              </a:cxn>
              <a:cxn ang="T7">
                <a:pos x="T2" y="T3"/>
              </a:cxn>
              <a:cxn ang="T8">
                <a:pos x="T4" y="T5"/>
              </a:cxn>
            </a:cxnLst>
            <a:rect l="0" t="0" r="r" b="b"/>
            <a:pathLst>
              <a:path w="912" h="336">
                <a:moveTo>
                  <a:pt x="912" y="0"/>
                </a:moveTo>
                <a:lnTo>
                  <a:pt x="912" y="336"/>
                </a:lnTo>
                <a:lnTo>
                  <a:pt x="0" y="33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4828" name="Text Box 11"/>
          <p:cNvSpPr txBox="1">
            <a:spLocks noChangeArrowheads="1"/>
          </p:cNvSpPr>
          <p:nvPr/>
        </p:nvSpPr>
        <p:spPr bwMode="auto">
          <a:xfrm>
            <a:off x="1954213" y="4648200"/>
            <a:ext cx="8239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a:t>
            </a:r>
          </a:p>
        </p:txBody>
      </p:sp>
      <p:sp>
        <p:nvSpPr>
          <p:cNvPr id="34829" name="Text Box 12"/>
          <p:cNvSpPr txBox="1">
            <a:spLocks noChangeArrowheads="1"/>
          </p:cNvSpPr>
          <p:nvPr/>
        </p:nvSpPr>
        <p:spPr bwMode="auto">
          <a:xfrm>
            <a:off x="1922463" y="5410200"/>
            <a:ext cx="1660525"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 </a:t>
            </a:r>
          </a:p>
          <a:p>
            <a:pPr algn="ctr" eaLnBrk="1" hangingPunct="1"/>
            <a:r>
              <a:rPr kumimoji="1" lang="en-US" altLang="zh-TW" sz="2400">
                <a:latin typeface="Times New Roman" pitchFamily="18" charset="0"/>
              </a:rPr>
              <a:t>enable (OE)</a:t>
            </a:r>
          </a:p>
        </p:txBody>
      </p:sp>
      <p:sp>
        <p:nvSpPr>
          <p:cNvPr id="34830" name="Text Box 13"/>
          <p:cNvSpPr txBox="1">
            <a:spLocks noChangeArrowheads="1"/>
          </p:cNvSpPr>
          <p:nvPr/>
        </p:nvSpPr>
        <p:spPr bwMode="auto">
          <a:xfrm>
            <a:off x="6575425" y="48006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34831" name="Freeform 14"/>
          <p:cNvSpPr>
            <a:spLocks/>
          </p:cNvSpPr>
          <p:nvPr/>
        </p:nvSpPr>
        <p:spPr bwMode="auto">
          <a:xfrm>
            <a:off x="3505200" y="4953000"/>
            <a:ext cx="1828800" cy="609600"/>
          </a:xfrm>
          <a:custGeom>
            <a:avLst/>
            <a:gdLst>
              <a:gd name="T0" fmla="*/ 0 w 1152"/>
              <a:gd name="T1" fmla="*/ 2147483647 h 384"/>
              <a:gd name="T2" fmla="*/ 2147483647 w 1152"/>
              <a:gd name="T3" fmla="*/ 2147483647 h 384"/>
              <a:gd name="T4" fmla="*/ 2147483647 w 1152"/>
              <a:gd name="T5" fmla="*/ 0 h 384"/>
              <a:gd name="T6" fmla="*/ 2147483647 w 1152"/>
              <a:gd name="T7" fmla="*/ 2147483647 h 384"/>
              <a:gd name="T8" fmla="*/ 2147483647 w 1152"/>
              <a:gd name="T9" fmla="*/ 2147483647 h 384"/>
              <a:gd name="T10" fmla="*/ 2147483647 w 1152"/>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384">
                <a:moveTo>
                  <a:pt x="0" y="240"/>
                </a:moveTo>
                <a:lnTo>
                  <a:pt x="720" y="240"/>
                </a:lnTo>
                <a:lnTo>
                  <a:pt x="720" y="0"/>
                </a:lnTo>
                <a:lnTo>
                  <a:pt x="720" y="384"/>
                </a:lnTo>
                <a:lnTo>
                  <a:pt x="1152" y="192"/>
                </a:lnTo>
                <a:lnTo>
                  <a:pt x="72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Line 15"/>
          <p:cNvSpPr>
            <a:spLocks noChangeShapeType="1"/>
          </p:cNvSpPr>
          <p:nvPr/>
        </p:nvSpPr>
        <p:spPr bwMode="auto">
          <a:xfrm>
            <a:off x="5334000" y="5257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Freeform 16"/>
          <p:cNvSpPr>
            <a:spLocks/>
          </p:cNvSpPr>
          <p:nvPr/>
        </p:nvSpPr>
        <p:spPr bwMode="auto">
          <a:xfrm>
            <a:off x="5791200" y="4953000"/>
            <a:ext cx="1295400" cy="304800"/>
          </a:xfrm>
          <a:custGeom>
            <a:avLst/>
            <a:gdLst>
              <a:gd name="T0" fmla="*/ 0 w 816"/>
              <a:gd name="T1" fmla="*/ 0 h 192"/>
              <a:gd name="T2" fmla="*/ 2147483647 w 816"/>
              <a:gd name="T3" fmla="*/ 2147483647 h 192"/>
              <a:gd name="T4" fmla="*/ 2147483647 w 816"/>
              <a:gd name="T5" fmla="*/ 2147483647 h 192"/>
              <a:gd name="T6" fmla="*/ 0 60000 65536"/>
              <a:gd name="T7" fmla="*/ 0 60000 65536"/>
              <a:gd name="T8" fmla="*/ 0 60000 65536"/>
            </a:gdLst>
            <a:ahLst/>
            <a:cxnLst>
              <a:cxn ang="T6">
                <a:pos x="T0" y="T1"/>
              </a:cxn>
              <a:cxn ang="T7">
                <a:pos x="T2" y="T3"/>
              </a:cxn>
              <a:cxn ang="T8">
                <a:pos x="T4" y="T5"/>
              </a:cxn>
            </a:cxnLst>
            <a:rect l="0" t="0" r="r" b="b"/>
            <a:pathLst>
              <a:path w="816" h="192">
                <a:moveTo>
                  <a:pt x="0" y="0"/>
                </a:moveTo>
                <a:lnTo>
                  <a:pt x="144" y="192"/>
                </a:lnTo>
                <a:lnTo>
                  <a:pt x="816" y="192"/>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Line 17"/>
          <p:cNvSpPr>
            <a:spLocks noChangeShapeType="1"/>
          </p:cNvSpPr>
          <p:nvPr/>
        </p:nvSpPr>
        <p:spPr bwMode="auto">
          <a:xfrm>
            <a:off x="5867400" y="5105400"/>
            <a:ext cx="0" cy="6858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Text Box 18"/>
          <p:cNvSpPr txBox="1">
            <a:spLocks noChangeArrowheads="1"/>
          </p:cNvSpPr>
          <p:nvPr/>
        </p:nvSpPr>
        <p:spPr bwMode="auto">
          <a:xfrm>
            <a:off x="6080125" y="5375275"/>
            <a:ext cx="256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OE=1, switch close</a:t>
            </a:r>
          </a:p>
          <a:p>
            <a:pPr eaLnBrk="1" hangingPunct="1"/>
            <a:r>
              <a:rPr kumimoji="1" lang="en-US" altLang="zh-TW" sz="2400">
                <a:latin typeface="Times New Roman" pitchFamily="18" charset="0"/>
              </a:rPr>
              <a:t>OE=0, switch open</a:t>
            </a:r>
          </a:p>
        </p:txBody>
      </p:sp>
      <p:sp>
        <p:nvSpPr>
          <p:cNvPr id="34836" name="Oval 19"/>
          <p:cNvSpPr>
            <a:spLocks noChangeArrowheads="1"/>
          </p:cNvSpPr>
          <p:nvPr/>
        </p:nvSpPr>
        <p:spPr bwMode="auto">
          <a:xfrm>
            <a:off x="3886200" y="1828800"/>
            <a:ext cx="2590800" cy="18288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4837" name="Line 20"/>
          <p:cNvSpPr>
            <a:spLocks noChangeShapeType="1"/>
          </p:cNvSpPr>
          <p:nvPr/>
        </p:nvSpPr>
        <p:spPr bwMode="auto">
          <a:xfrm flipH="1">
            <a:off x="54864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Oval 21"/>
          <p:cNvSpPr>
            <a:spLocks noChangeArrowheads="1"/>
          </p:cNvSpPr>
          <p:nvPr/>
        </p:nvSpPr>
        <p:spPr bwMode="auto">
          <a:xfrm>
            <a:off x="4191000" y="4267200"/>
            <a:ext cx="2362200" cy="19050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4839" name="Text Box 22"/>
          <p:cNvSpPr txBox="1">
            <a:spLocks noChangeArrowheads="1"/>
          </p:cNvSpPr>
          <p:nvPr/>
        </p:nvSpPr>
        <p:spPr bwMode="auto">
          <a:xfrm>
            <a:off x="5470525" y="3698875"/>
            <a:ext cx="119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Same as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eaLnBrk="1" fontAlgn="auto" hangingPunct="1">
              <a:spcAft>
                <a:spcPts val="0"/>
              </a:spcAft>
              <a:defRPr/>
            </a:pPr>
            <a:r>
              <a:rPr lang="en-US" altLang="zh-TW" sz="2800" u="sng" dirty="0" smtClean="0"/>
              <a:t>Alternatively</a:t>
            </a:r>
            <a:r>
              <a:rPr lang="en-US" altLang="zh-TW" sz="2800" dirty="0" smtClean="0"/>
              <a:t>: we can treat the Tri-state equivalent circuit using the Rout impedance view</a:t>
            </a:r>
          </a:p>
        </p:txBody>
      </p:sp>
      <p:sp>
        <p:nvSpPr>
          <p:cNvPr id="35843" name="Rectangle 3"/>
          <p:cNvSpPr>
            <a:spLocks noGrp="1" noChangeArrowheads="1"/>
          </p:cNvSpPr>
          <p:nvPr>
            <p:ph idx="1"/>
          </p:nvPr>
        </p:nvSpPr>
        <p:spPr/>
        <p:txBody>
          <a:bodyPr/>
          <a:lstStyle/>
          <a:p>
            <a:pPr eaLnBrk="1" hangingPunct="1"/>
            <a:r>
              <a:rPr lang="zh-TW" altLang="en-US" smtClean="0"/>
              <a:t> </a:t>
            </a:r>
            <a:r>
              <a:rPr lang="en-US" altLang="zh-TW" smtClean="0"/>
              <a:t> </a:t>
            </a: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58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9A95B45F-3941-4D4F-B83D-7CDA3B703BB9}" type="slidenum">
              <a:rPr lang="en-US" altLang="en-US" smtClean="0">
                <a:solidFill>
                  <a:srgbClr val="FFFFFF"/>
                </a:solidFill>
              </a:rPr>
              <a:pPr/>
              <a:t>29</a:t>
            </a:fld>
            <a:endParaRPr lang="en-US" altLang="en-US" smtClean="0">
              <a:solidFill>
                <a:srgbClr val="FFFFFF"/>
              </a:solidFill>
            </a:endParaRPr>
          </a:p>
        </p:txBody>
      </p:sp>
      <p:sp>
        <p:nvSpPr>
          <p:cNvPr id="35846" name="Freeform 4"/>
          <p:cNvSpPr>
            <a:spLocks/>
          </p:cNvSpPr>
          <p:nvPr/>
        </p:nvSpPr>
        <p:spPr bwMode="auto">
          <a:xfrm>
            <a:off x="3429000" y="2057400"/>
            <a:ext cx="33528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5847" name="Freeform 5"/>
          <p:cNvSpPr>
            <a:spLocks/>
          </p:cNvSpPr>
          <p:nvPr/>
        </p:nvSpPr>
        <p:spPr bwMode="auto">
          <a:xfrm>
            <a:off x="3657600" y="2819400"/>
            <a:ext cx="1389063" cy="609600"/>
          </a:xfrm>
          <a:custGeom>
            <a:avLst/>
            <a:gdLst>
              <a:gd name="T0" fmla="*/ 2147483647 w 912"/>
              <a:gd name="T1" fmla="*/ 0 h 336"/>
              <a:gd name="T2" fmla="*/ 2147483647 w 912"/>
              <a:gd name="T3" fmla="*/ 2147483647 h 336"/>
              <a:gd name="T4" fmla="*/ 0 w 912"/>
              <a:gd name="T5" fmla="*/ 2147483647 h 336"/>
              <a:gd name="T6" fmla="*/ 0 60000 65536"/>
              <a:gd name="T7" fmla="*/ 0 60000 65536"/>
              <a:gd name="T8" fmla="*/ 0 60000 65536"/>
            </a:gdLst>
            <a:ahLst/>
            <a:cxnLst>
              <a:cxn ang="T6">
                <a:pos x="T0" y="T1"/>
              </a:cxn>
              <a:cxn ang="T7">
                <a:pos x="T2" y="T3"/>
              </a:cxn>
              <a:cxn ang="T8">
                <a:pos x="T4" y="T5"/>
              </a:cxn>
            </a:cxnLst>
            <a:rect l="0" t="0" r="r" b="b"/>
            <a:pathLst>
              <a:path w="912" h="336">
                <a:moveTo>
                  <a:pt x="912" y="0"/>
                </a:moveTo>
                <a:lnTo>
                  <a:pt x="912" y="336"/>
                </a:lnTo>
                <a:lnTo>
                  <a:pt x="0" y="33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5848" name="Text Box 6"/>
          <p:cNvSpPr txBox="1">
            <a:spLocks noChangeArrowheads="1"/>
          </p:cNvSpPr>
          <p:nvPr/>
        </p:nvSpPr>
        <p:spPr bwMode="auto">
          <a:xfrm>
            <a:off x="2030413" y="2057400"/>
            <a:ext cx="8239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a:t>
            </a:r>
          </a:p>
        </p:txBody>
      </p:sp>
      <p:sp>
        <p:nvSpPr>
          <p:cNvPr id="35849" name="Text Box 7"/>
          <p:cNvSpPr txBox="1">
            <a:spLocks noChangeArrowheads="1"/>
          </p:cNvSpPr>
          <p:nvPr/>
        </p:nvSpPr>
        <p:spPr bwMode="auto">
          <a:xfrm>
            <a:off x="1998663" y="2819400"/>
            <a:ext cx="1660525"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 </a:t>
            </a:r>
          </a:p>
          <a:p>
            <a:pPr algn="ctr" eaLnBrk="1" hangingPunct="1"/>
            <a:r>
              <a:rPr kumimoji="1" lang="en-US" altLang="zh-TW" sz="2400">
                <a:latin typeface="Times New Roman" pitchFamily="18" charset="0"/>
              </a:rPr>
              <a:t>enable (OE)</a:t>
            </a:r>
          </a:p>
        </p:txBody>
      </p:sp>
      <p:sp>
        <p:nvSpPr>
          <p:cNvPr id="35850" name="Text Box 8"/>
          <p:cNvSpPr txBox="1">
            <a:spLocks noChangeArrowheads="1"/>
          </p:cNvSpPr>
          <p:nvPr/>
        </p:nvSpPr>
        <p:spPr bwMode="auto">
          <a:xfrm>
            <a:off x="6651625" y="22098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35851" name="Text Box 11"/>
          <p:cNvSpPr txBox="1">
            <a:spLocks noChangeArrowheads="1"/>
          </p:cNvSpPr>
          <p:nvPr/>
        </p:nvSpPr>
        <p:spPr bwMode="auto">
          <a:xfrm>
            <a:off x="2681288" y="5126038"/>
            <a:ext cx="8239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a:t>
            </a:r>
          </a:p>
        </p:txBody>
      </p:sp>
      <p:sp>
        <p:nvSpPr>
          <p:cNvPr id="35852" name="Text Box 12"/>
          <p:cNvSpPr txBox="1">
            <a:spLocks noChangeArrowheads="1"/>
          </p:cNvSpPr>
          <p:nvPr/>
        </p:nvSpPr>
        <p:spPr bwMode="auto">
          <a:xfrm>
            <a:off x="1922463" y="5410200"/>
            <a:ext cx="1660525"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 </a:t>
            </a:r>
          </a:p>
          <a:p>
            <a:pPr algn="ctr" eaLnBrk="1" hangingPunct="1"/>
            <a:r>
              <a:rPr kumimoji="1" lang="en-US" altLang="zh-TW" sz="2400">
                <a:latin typeface="Times New Roman" pitchFamily="18" charset="0"/>
              </a:rPr>
              <a:t>enable (OE)</a:t>
            </a:r>
          </a:p>
        </p:txBody>
      </p:sp>
      <p:sp>
        <p:nvSpPr>
          <p:cNvPr id="35853" name="Text Box 13"/>
          <p:cNvSpPr txBox="1">
            <a:spLocks noChangeArrowheads="1"/>
          </p:cNvSpPr>
          <p:nvPr/>
        </p:nvSpPr>
        <p:spPr bwMode="auto">
          <a:xfrm>
            <a:off x="6575425" y="48006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35854" name="Freeform 14"/>
          <p:cNvSpPr>
            <a:spLocks/>
          </p:cNvSpPr>
          <p:nvPr/>
        </p:nvSpPr>
        <p:spPr bwMode="auto">
          <a:xfrm>
            <a:off x="3505200" y="4953000"/>
            <a:ext cx="1828800" cy="609600"/>
          </a:xfrm>
          <a:custGeom>
            <a:avLst/>
            <a:gdLst>
              <a:gd name="T0" fmla="*/ 0 w 1152"/>
              <a:gd name="T1" fmla="*/ 2147483647 h 384"/>
              <a:gd name="T2" fmla="*/ 2147483647 w 1152"/>
              <a:gd name="T3" fmla="*/ 2147483647 h 384"/>
              <a:gd name="T4" fmla="*/ 2147483647 w 1152"/>
              <a:gd name="T5" fmla="*/ 0 h 384"/>
              <a:gd name="T6" fmla="*/ 2147483647 w 1152"/>
              <a:gd name="T7" fmla="*/ 2147483647 h 384"/>
              <a:gd name="T8" fmla="*/ 2147483647 w 1152"/>
              <a:gd name="T9" fmla="*/ 2147483647 h 384"/>
              <a:gd name="T10" fmla="*/ 2147483647 w 1152"/>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384">
                <a:moveTo>
                  <a:pt x="0" y="240"/>
                </a:moveTo>
                <a:lnTo>
                  <a:pt x="720" y="240"/>
                </a:lnTo>
                <a:lnTo>
                  <a:pt x="720" y="0"/>
                </a:lnTo>
                <a:lnTo>
                  <a:pt x="720" y="384"/>
                </a:lnTo>
                <a:lnTo>
                  <a:pt x="1152" y="192"/>
                </a:lnTo>
                <a:lnTo>
                  <a:pt x="72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Line 15"/>
          <p:cNvSpPr>
            <a:spLocks noChangeShapeType="1"/>
          </p:cNvSpPr>
          <p:nvPr/>
        </p:nvSpPr>
        <p:spPr bwMode="auto">
          <a:xfrm>
            <a:off x="5334000" y="5257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Text Box 18"/>
          <p:cNvSpPr txBox="1">
            <a:spLocks noChangeArrowheads="1"/>
          </p:cNvSpPr>
          <p:nvPr/>
        </p:nvSpPr>
        <p:spPr bwMode="auto">
          <a:xfrm>
            <a:off x="3582988" y="5638800"/>
            <a:ext cx="52530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When OE=1, Rout= small, (e.g. 50</a:t>
            </a:r>
            <a:r>
              <a:rPr kumimoji="1" lang="el-GR" altLang="zh-TW" sz="2400">
                <a:latin typeface="Times New Roman" pitchFamily="18" charset="0"/>
              </a:rPr>
              <a:t> Ω </a:t>
            </a:r>
            <a:r>
              <a:rPr kumimoji="1" lang="en-US" altLang="zh-TW" sz="2400">
                <a:latin typeface="Times New Roman" pitchFamily="18" charset="0"/>
              </a:rPr>
              <a:t>)</a:t>
            </a:r>
          </a:p>
          <a:p>
            <a:pPr eaLnBrk="1" hangingPunct="1"/>
            <a:r>
              <a:rPr kumimoji="1" lang="en-US" altLang="zh-TW" sz="2400">
                <a:latin typeface="Times New Roman" pitchFamily="18" charset="0"/>
              </a:rPr>
              <a:t>When OE=0, Rout=infinity (e.g. 10 M</a:t>
            </a:r>
            <a:r>
              <a:rPr kumimoji="1" lang="el-GR" altLang="zh-TW" sz="2400">
                <a:latin typeface="Times New Roman" pitchFamily="18" charset="0"/>
              </a:rPr>
              <a:t>Ω</a:t>
            </a:r>
            <a:r>
              <a:rPr kumimoji="1" lang="en-US" altLang="zh-TW" sz="2400">
                <a:latin typeface="Times New Roman" pitchFamily="18" charset="0"/>
              </a:rPr>
              <a:t>)</a:t>
            </a:r>
          </a:p>
        </p:txBody>
      </p:sp>
      <p:sp>
        <p:nvSpPr>
          <p:cNvPr id="35857" name="Oval 19"/>
          <p:cNvSpPr>
            <a:spLocks noChangeArrowheads="1"/>
          </p:cNvSpPr>
          <p:nvPr/>
        </p:nvSpPr>
        <p:spPr bwMode="auto">
          <a:xfrm>
            <a:off x="3886200" y="1828800"/>
            <a:ext cx="2590800" cy="18288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5858" name="Line 20"/>
          <p:cNvSpPr>
            <a:spLocks noChangeShapeType="1"/>
          </p:cNvSpPr>
          <p:nvPr/>
        </p:nvSpPr>
        <p:spPr bwMode="auto">
          <a:xfrm flipH="1">
            <a:off x="54864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Oval 21"/>
          <p:cNvSpPr>
            <a:spLocks noChangeArrowheads="1"/>
          </p:cNvSpPr>
          <p:nvPr/>
        </p:nvSpPr>
        <p:spPr bwMode="auto">
          <a:xfrm>
            <a:off x="4191000" y="4267200"/>
            <a:ext cx="2362200" cy="19050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5860" name="Text Box 22"/>
          <p:cNvSpPr txBox="1">
            <a:spLocks noChangeArrowheads="1"/>
          </p:cNvSpPr>
          <p:nvPr/>
        </p:nvSpPr>
        <p:spPr bwMode="auto">
          <a:xfrm>
            <a:off x="5470525" y="3698875"/>
            <a:ext cx="119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solidFill>
                  <a:srgbClr val="FF0000"/>
                </a:solidFill>
                <a:latin typeface="Times New Roman" pitchFamily="18" charset="0"/>
              </a:rPr>
              <a:t>Same as</a:t>
            </a:r>
          </a:p>
        </p:txBody>
      </p:sp>
      <p:cxnSp>
        <p:nvCxnSpPr>
          <p:cNvPr id="3" name="Straight Connector 2"/>
          <p:cNvCxnSpPr/>
          <p:nvPr/>
        </p:nvCxnSpPr>
        <p:spPr>
          <a:xfrm>
            <a:off x="6248400" y="5257800"/>
            <a:ext cx="1112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48400" y="5257800"/>
            <a:ext cx="11128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5711825" y="4956175"/>
            <a:ext cx="542925" cy="563563"/>
          </a:xfrm>
          <a:custGeom>
            <a:avLst/>
            <a:gdLst>
              <a:gd name="connsiteX0" fmla="*/ 0 w 541866"/>
              <a:gd name="connsiteY0" fmla="*/ 304800 h 564445"/>
              <a:gd name="connsiteX1" fmla="*/ 67733 w 541866"/>
              <a:gd name="connsiteY1" fmla="*/ 0 h 564445"/>
              <a:gd name="connsiteX2" fmla="*/ 90311 w 541866"/>
              <a:gd name="connsiteY2" fmla="*/ 564445 h 564445"/>
              <a:gd name="connsiteX3" fmla="*/ 169333 w 541866"/>
              <a:gd name="connsiteY3" fmla="*/ 11289 h 564445"/>
              <a:gd name="connsiteX4" fmla="*/ 191911 w 541866"/>
              <a:gd name="connsiteY4" fmla="*/ 564445 h 564445"/>
              <a:gd name="connsiteX5" fmla="*/ 270933 w 541866"/>
              <a:gd name="connsiteY5" fmla="*/ 33867 h 564445"/>
              <a:gd name="connsiteX6" fmla="*/ 282222 w 541866"/>
              <a:gd name="connsiteY6" fmla="*/ 541867 h 564445"/>
              <a:gd name="connsiteX7" fmla="*/ 361244 w 541866"/>
              <a:gd name="connsiteY7" fmla="*/ 45156 h 564445"/>
              <a:gd name="connsiteX8" fmla="*/ 383822 w 541866"/>
              <a:gd name="connsiteY8" fmla="*/ 316089 h 564445"/>
              <a:gd name="connsiteX9" fmla="*/ 541866 w 541866"/>
              <a:gd name="connsiteY9" fmla="*/ 327378 h 5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6" h="564445">
                <a:moveTo>
                  <a:pt x="0" y="304800"/>
                </a:moveTo>
                <a:lnTo>
                  <a:pt x="67733" y="0"/>
                </a:lnTo>
                <a:lnTo>
                  <a:pt x="90311" y="564445"/>
                </a:lnTo>
                <a:lnTo>
                  <a:pt x="169333" y="11289"/>
                </a:lnTo>
                <a:lnTo>
                  <a:pt x="191911" y="564445"/>
                </a:lnTo>
                <a:lnTo>
                  <a:pt x="270933" y="33867"/>
                </a:lnTo>
                <a:lnTo>
                  <a:pt x="282222" y="541867"/>
                </a:lnTo>
                <a:lnTo>
                  <a:pt x="361244" y="45156"/>
                </a:lnTo>
                <a:lnTo>
                  <a:pt x="383822" y="316089"/>
                </a:lnTo>
                <a:lnTo>
                  <a:pt x="541866" y="32737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64" name="TextBox 12"/>
          <p:cNvSpPr txBox="1">
            <a:spLocks noChangeArrowheads="1"/>
          </p:cNvSpPr>
          <p:nvPr/>
        </p:nvSpPr>
        <p:spPr bwMode="auto">
          <a:xfrm>
            <a:off x="5688013" y="4510088"/>
            <a:ext cx="65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Rout</a:t>
            </a:r>
          </a:p>
        </p:txBody>
      </p:sp>
      <p:sp>
        <p:nvSpPr>
          <p:cNvPr id="35865" name="TextBox 1"/>
          <p:cNvSpPr txBox="1">
            <a:spLocks noChangeArrowheads="1"/>
          </p:cNvSpPr>
          <p:nvPr/>
        </p:nvSpPr>
        <p:spPr bwMode="auto">
          <a:xfrm>
            <a:off x="2551113" y="4154488"/>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a:t>OE (output enable) </a:t>
            </a:r>
          </a:p>
          <a:p>
            <a:r>
              <a:rPr lang="en-US" altLang="en-US"/>
              <a:t>controls the value </a:t>
            </a:r>
          </a:p>
          <a:p>
            <a:r>
              <a:rPr lang="en-US" altLang="en-US"/>
              <a:t>of Rout</a:t>
            </a:r>
          </a:p>
          <a:p>
            <a:endParaRPr lang="en-US" altLang="en-US"/>
          </a:p>
        </p:txBody>
      </p:sp>
      <p:cxnSp>
        <p:nvCxnSpPr>
          <p:cNvPr id="5" name="Straight Connector 4"/>
          <p:cNvCxnSpPr/>
          <p:nvPr/>
        </p:nvCxnSpPr>
        <p:spPr>
          <a:xfrm flipV="1">
            <a:off x="266700" y="3705225"/>
            <a:ext cx="8305800" cy="571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867" name="TextBox 6"/>
          <p:cNvSpPr txBox="1">
            <a:spLocks noChangeArrowheads="1"/>
          </p:cNvSpPr>
          <p:nvPr/>
        </p:nvSpPr>
        <p:spPr bwMode="auto">
          <a:xfrm>
            <a:off x="185738" y="3937000"/>
            <a:ext cx="2374900" cy="1476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zh-TW">
                <a:solidFill>
                  <a:srgbClr val="FF0000"/>
                </a:solidFill>
              </a:rPr>
              <a:t>Tri-state equivalent circuit</a:t>
            </a:r>
            <a:r>
              <a:rPr lang="en-US" altLang="zh-TW"/>
              <a:t> :</a:t>
            </a:r>
          </a:p>
          <a:p>
            <a:r>
              <a:rPr lang="en-US" altLang="zh-TW"/>
              <a:t>Rout impedance view</a:t>
            </a:r>
          </a:p>
          <a:p>
            <a:r>
              <a:rPr lang="en-US" altLang="en-US"/>
              <a:t>to explain the concept of tri-stat</a:t>
            </a:r>
          </a:p>
        </p:txBody>
      </p:sp>
      <p:sp>
        <p:nvSpPr>
          <p:cNvPr id="35868" name="TextBox 28"/>
          <p:cNvSpPr txBox="1">
            <a:spLocks noChangeArrowheads="1"/>
          </p:cNvSpPr>
          <p:nvPr/>
        </p:nvSpPr>
        <p:spPr bwMode="auto">
          <a:xfrm>
            <a:off x="290513" y="2281238"/>
            <a:ext cx="1708150"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zh-TW"/>
              <a:t>A tri-state circuit diagram</a:t>
            </a: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fontAlgn="auto" hangingPunct="1">
              <a:spcAft>
                <a:spcPts val="0"/>
              </a:spcAft>
              <a:defRPr/>
            </a:pPr>
            <a:r>
              <a:rPr lang="en-US" altLang="zh-TW" smtClean="0"/>
              <a:t>A quick run through</a:t>
            </a:r>
          </a:p>
        </p:txBody>
      </p:sp>
      <p:sp>
        <p:nvSpPr>
          <p:cNvPr id="717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altLang="zh-TW" smtClean="0"/>
              <a:t>Overview</a:t>
            </a:r>
          </a:p>
        </p:txBody>
      </p:sp>
      <p:sp>
        <p:nvSpPr>
          <p:cNvPr id="9220" name="Rectangle 1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9221" name="Rectangle 1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89B0BFA9-09AC-4C0D-BDF4-A03DDF4E2350}" type="slidenum">
              <a:rPr lang="en-US" altLang="en-US" smtClean="0">
                <a:solidFill>
                  <a:srgbClr val="FFFFFF"/>
                </a:solidFill>
              </a:rPr>
              <a:pPr/>
              <a:t>3</a:t>
            </a:fld>
            <a:endParaRPr lang="en-US" altLang="en-US" smtClean="0">
              <a:solidFill>
                <a:srgbClr val="FFFFFF"/>
              </a:solidFill>
            </a:endParaRPr>
          </a:p>
        </p:txBody>
      </p:sp>
      <p:pic>
        <p:nvPicPr>
          <p:cNvPr id="9222" name="Picture 4" descr="MCBD05102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648200"/>
            <a:ext cx="1317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381000"/>
            <a:ext cx="8037513" cy="1203325"/>
          </a:xfrm>
        </p:spPr>
        <p:txBody>
          <a:bodyPr wrap="square" numCol="1" anchorCtr="0" compatLnSpc="1">
            <a:prstTxWarp prst="textNoShape">
              <a:avLst/>
            </a:prstTxWarp>
          </a:bodyPr>
          <a:lstStyle/>
          <a:p>
            <a:pPr eaLnBrk="1" hangingPunct="1">
              <a:defRPr/>
            </a:pPr>
            <a:r>
              <a:rPr lang="en-US" altLang="zh-CN" sz="2200" smtClean="0">
                <a:ea typeface="新細明體" pitchFamily="18" charset="-120"/>
              </a:rPr>
              <a:t>Student ID: ___________,Date:_____________</a:t>
            </a:r>
            <a:br>
              <a:rPr lang="en-US" altLang="zh-CN" sz="2200" smtClean="0">
                <a:ea typeface="新細明體" pitchFamily="18" charset="-120"/>
              </a:rPr>
            </a:br>
            <a:r>
              <a:rPr lang="en-US" altLang="zh-CN" sz="2200" smtClean="0">
                <a:ea typeface="新細明體" pitchFamily="18" charset="-120"/>
              </a:rPr>
              <a:t>Name: _______________</a:t>
            </a:r>
            <a:r>
              <a:rPr lang="en-US" altLang="zh-TW" sz="2200" smtClean="0"/>
              <a:t/>
            </a:r>
            <a:br>
              <a:rPr lang="en-US" altLang="zh-TW" sz="2200" smtClean="0"/>
            </a:br>
            <a:r>
              <a:rPr lang="en-US" altLang="zh-TW" sz="2200" smtClean="0"/>
              <a:t>Exercise0.1:Tri-state logic with pull up resistor</a:t>
            </a:r>
            <a:endParaRPr lang="zh-TW" altLang="en-US" sz="2200" smtClean="0"/>
          </a:p>
        </p:txBody>
      </p:sp>
      <p:sp>
        <p:nvSpPr>
          <p:cNvPr id="36867" name="Rectangle 3"/>
          <p:cNvSpPr>
            <a:spLocks noGrp="1" noChangeArrowheads="1"/>
          </p:cNvSpPr>
          <p:nvPr>
            <p:ph idx="1"/>
          </p:nvPr>
        </p:nvSpPr>
        <p:spPr>
          <a:xfrm>
            <a:off x="1182688" y="2017713"/>
            <a:ext cx="6173787" cy="2513012"/>
          </a:xfrm>
        </p:spPr>
        <p:txBody>
          <a:bodyPr/>
          <a:lstStyle/>
          <a:p>
            <a:pPr eaLnBrk="1" hangingPunct="1"/>
            <a:r>
              <a:rPr lang="zh-TW" altLang="zh-TW" smtClean="0"/>
              <a:t> </a:t>
            </a:r>
          </a:p>
          <a:p>
            <a:pPr eaLnBrk="1" hangingPunct="1"/>
            <a:endParaRPr lang="zh-TW" altLang="zh-TW" smtClean="0"/>
          </a:p>
          <a:p>
            <a:pPr eaLnBrk="1" hangingPunct="1"/>
            <a:endParaRPr lang="zh-TW" altLang="zh-TW" smtClean="0"/>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961E681B-5213-4FA2-9E57-CD71BB19361B}" type="slidenum">
              <a:rPr lang="en-US" altLang="en-US" smtClean="0">
                <a:solidFill>
                  <a:srgbClr val="FFFFFF"/>
                </a:solidFill>
              </a:rPr>
              <a:pPr/>
              <a:t>30</a:t>
            </a:fld>
            <a:endParaRPr lang="en-US" altLang="en-US" smtClean="0">
              <a:solidFill>
                <a:srgbClr val="FFFFFF"/>
              </a:solidFill>
            </a:endParaRPr>
          </a:p>
        </p:txBody>
      </p:sp>
      <p:sp>
        <p:nvSpPr>
          <p:cNvPr id="36870" name="Freeform 4"/>
          <p:cNvSpPr>
            <a:spLocks/>
          </p:cNvSpPr>
          <p:nvPr/>
        </p:nvSpPr>
        <p:spPr bwMode="auto">
          <a:xfrm>
            <a:off x="2500313" y="5524500"/>
            <a:ext cx="33528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6871" name="Freeform 5"/>
          <p:cNvSpPr>
            <a:spLocks/>
          </p:cNvSpPr>
          <p:nvPr/>
        </p:nvSpPr>
        <p:spPr bwMode="auto">
          <a:xfrm>
            <a:off x="2743200" y="6281738"/>
            <a:ext cx="1389063" cy="381000"/>
          </a:xfrm>
          <a:custGeom>
            <a:avLst/>
            <a:gdLst>
              <a:gd name="T0" fmla="*/ 2147483647 w 912"/>
              <a:gd name="T1" fmla="*/ 0 h 336"/>
              <a:gd name="T2" fmla="*/ 2147483647 w 912"/>
              <a:gd name="T3" fmla="*/ 2147483647 h 336"/>
              <a:gd name="T4" fmla="*/ 0 w 912"/>
              <a:gd name="T5" fmla="*/ 2147483647 h 336"/>
              <a:gd name="T6" fmla="*/ 0 60000 65536"/>
              <a:gd name="T7" fmla="*/ 0 60000 65536"/>
              <a:gd name="T8" fmla="*/ 0 60000 65536"/>
            </a:gdLst>
            <a:ahLst/>
            <a:cxnLst>
              <a:cxn ang="T6">
                <a:pos x="T0" y="T1"/>
              </a:cxn>
              <a:cxn ang="T7">
                <a:pos x="T2" y="T3"/>
              </a:cxn>
              <a:cxn ang="T8">
                <a:pos x="T4" y="T5"/>
              </a:cxn>
            </a:cxnLst>
            <a:rect l="0" t="0" r="r" b="b"/>
            <a:pathLst>
              <a:path w="912" h="336">
                <a:moveTo>
                  <a:pt x="912" y="0"/>
                </a:moveTo>
                <a:lnTo>
                  <a:pt x="912" y="336"/>
                </a:lnTo>
                <a:lnTo>
                  <a:pt x="0" y="33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6872" name="Text Box 6"/>
          <p:cNvSpPr txBox="1">
            <a:spLocks noChangeArrowheads="1"/>
          </p:cNvSpPr>
          <p:nvPr/>
        </p:nvSpPr>
        <p:spPr bwMode="auto">
          <a:xfrm>
            <a:off x="2763838" y="5556250"/>
            <a:ext cx="9763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Input1</a:t>
            </a:r>
          </a:p>
        </p:txBody>
      </p:sp>
      <p:sp>
        <p:nvSpPr>
          <p:cNvPr id="36873" name="Text Box 7"/>
          <p:cNvSpPr txBox="1">
            <a:spLocks noChangeArrowheads="1"/>
          </p:cNvSpPr>
          <p:nvPr/>
        </p:nvSpPr>
        <p:spPr bwMode="auto">
          <a:xfrm>
            <a:off x="228600" y="6275388"/>
            <a:ext cx="3208338" cy="465137"/>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Output-Enable (OE)</a:t>
            </a:r>
          </a:p>
        </p:txBody>
      </p:sp>
      <p:sp>
        <p:nvSpPr>
          <p:cNvPr id="36874" name="Text Box 8"/>
          <p:cNvSpPr txBox="1">
            <a:spLocks noChangeArrowheads="1"/>
          </p:cNvSpPr>
          <p:nvPr/>
        </p:nvSpPr>
        <p:spPr bwMode="auto">
          <a:xfrm>
            <a:off x="5486400" y="56388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36875" name="Freeform 9"/>
          <p:cNvSpPr>
            <a:spLocks/>
          </p:cNvSpPr>
          <p:nvPr/>
        </p:nvSpPr>
        <p:spPr bwMode="auto">
          <a:xfrm>
            <a:off x="4876800" y="5181600"/>
            <a:ext cx="409575" cy="533400"/>
          </a:xfrm>
          <a:custGeom>
            <a:avLst/>
            <a:gdLst>
              <a:gd name="T0" fmla="*/ 0 w 288"/>
              <a:gd name="T1" fmla="*/ 0 h 336"/>
              <a:gd name="T2" fmla="*/ 2147483647 w 288"/>
              <a:gd name="T3" fmla="*/ 0 h 336"/>
              <a:gd name="T4" fmla="*/ 2147483647 w 288"/>
              <a:gd name="T5" fmla="*/ 0 h 336"/>
              <a:gd name="T6" fmla="*/ 2147483647 w 288"/>
              <a:gd name="T7" fmla="*/ 2147483647 h 336"/>
              <a:gd name="T8" fmla="*/ 2147483647 w 288"/>
              <a:gd name="T9" fmla="*/ 2147483647 h 336"/>
              <a:gd name="T10" fmla="*/ 2147483647 w 288"/>
              <a:gd name="T11" fmla="*/ 2147483647 h 336"/>
              <a:gd name="T12" fmla="*/ 2147483647 w 288"/>
              <a:gd name="T13" fmla="*/ 2147483647 h 336"/>
              <a:gd name="T14" fmla="*/ 2147483647 w 288"/>
              <a:gd name="T15" fmla="*/ 2147483647 h 336"/>
              <a:gd name="T16" fmla="*/ 2147483647 w 288"/>
              <a:gd name="T17" fmla="*/ 2147483647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336">
                <a:moveTo>
                  <a:pt x="0" y="0"/>
                </a:moveTo>
                <a:lnTo>
                  <a:pt x="288" y="0"/>
                </a:lnTo>
                <a:lnTo>
                  <a:pt x="144" y="0"/>
                </a:lnTo>
                <a:lnTo>
                  <a:pt x="144" y="96"/>
                </a:lnTo>
                <a:lnTo>
                  <a:pt x="48" y="144"/>
                </a:lnTo>
                <a:lnTo>
                  <a:pt x="240" y="192"/>
                </a:lnTo>
                <a:lnTo>
                  <a:pt x="48" y="240"/>
                </a:lnTo>
                <a:lnTo>
                  <a:pt x="240" y="288"/>
                </a:lnTo>
                <a:lnTo>
                  <a:pt x="144" y="336"/>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6876" name="Text Box 10"/>
          <p:cNvSpPr txBox="1">
            <a:spLocks noChangeArrowheads="1"/>
          </p:cNvSpPr>
          <p:nvPr/>
        </p:nvSpPr>
        <p:spPr bwMode="auto">
          <a:xfrm>
            <a:off x="5286375" y="5105400"/>
            <a:ext cx="554038"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en-US" sz="2400">
                <a:latin typeface="Times New Roman" pitchFamily="18" charset="0"/>
              </a:rPr>
              <a:t>5</a:t>
            </a:r>
            <a:r>
              <a:rPr kumimoji="1" lang="en-US" altLang="zh-TW" sz="2400">
                <a:latin typeface="Times New Roman" pitchFamily="18" charset="0"/>
              </a:rPr>
              <a:t>V</a:t>
            </a:r>
          </a:p>
        </p:txBody>
      </p:sp>
      <p:sp>
        <p:nvSpPr>
          <p:cNvPr id="36877" name="Text Box 11"/>
          <p:cNvSpPr txBox="1">
            <a:spLocks noChangeArrowheads="1"/>
          </p:cNvSpPr>
          <p:nvPr/>
        </p:nvSpPr>
        <p:spPr bwMode="auto">
          <a:xfrm>
            <a:off x="4038600" y="5181600"/>
            <a:ext cx="939800"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en-US" sz="2400">
                <a:latin typeface="Times New Roman" pitchFamily="18" charset="0"/>
              </a:rPr>
              <a:t>10</a:t>
            </a:r>
            <a:r>
              <a:rPr kumimoji="1" lang="en-US" altLang="zh-TW" sz="2400">
                <a:latin typeface="Times New Roman" pitchFamily="18" charset="0"/>
              </a:rPr>
              <a:t>K</a:t>
            </a:r>
            <a:r>
              <a:rPr kumimoji="1" lang="en-US" altLang="zh-TW" sz="2400">
                <a:latin typeface="Times New Roman" pitchFamily="18" charset="0"/>
                <a:sym typeface="Symbol" pitchFamily="18" charset="2"/>
              </a:rPr>
              <a:t></a:t>
            </a:r>
            <a:endParaRPr kumimoji="1" lang="en-US" altLang="zh-TW" sz="2400">
              <a:latin typeface="Times New Roman" pitchFamily="18" charset="0"/>
            </a:endParaRPr>
          </a:p>
        </p:txBody>
      </p:sp>
      <p:sp>
        <p:nvSpPr>
          <p:cNvPr id="36878" name="Line 12"/>
          <p:cNvSpPr>
            <a:spLocks noChangeShapeType="1"/>
          </p:cNvSpPr>
          <p:nvPr/>
        </p:nvSpPr>
        <p:spPr bwMode="auto">
          <a:xfrm>
            <a:off x="5105400" y="571500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graphicFrame>
        <p:nvGraphicFramePr>
          <p:cNvPr id="36879" name="Object 13"/>
          <p:cNvGraphicFramePr>
            <a:graphicFrameLocks noChangeAspect="1"/>
          </p:cNvGraphicFramePr>
          <p:nvPr/>
        </p:nvGraphicFramePr>
        <p:xfrm>
          <a:off x="1452563" y="1700213"/>
          <a:ext cx="5862637" cy="3817937"/>
        </p:xfrm>
        <a:graphic>
          <a:graphicData uri="http://schemas.openxmlformats.org/presentationml/2006/ole">
            <mc:AlternateContent xmlns:mc="http://schemas.openxmlformats.org/markup-compatibility/2006">
              <mc:Choice xmlns:v="urn:schemas-microsoft-com:vml" Requires="v">
                <p:oleObj spid="_x0000_s36888" name="Document" r:id="rId3" imgW="6488598" imgH="4243590" progId="Word.Document.8">
                  <p:embed/>
                </p:oleObj>
              </mc:Choice>
              <mc:Fallback>
                <p:oleObj name="Document" r:id="rId3" imgW="6488598" imgH="4243590" progId="Word.Document.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3" y="1700213"/>
                        <a:ext cx="5862637"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80" name="TextBox 1"/>
          <p:cNvSpPr txBox="1">
            <a:spLocks noChangeArrowheads="1"/>
          </p:cNvSpPr>
          <p:nvPr/>
        </p:nvSpPr>
        <p:spPr bwMode="auto">
          <a:xfrm>
            <a:off x="4221163" y="6234113"/>
            <a:ext cx="214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zh-TW"/>
              <a:t>**At float the wire </a:t>
            </a:r>
          </a:p>
          <a:p>
            <a:r>
              <a:rPr lang="en-US" altLang="zh-TW"/>
              <a:t>is cut</a:t>
            </a:r>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57250" y="76200"/>
            <a:ext cx="8037513" cy="1203325"/>
          </a:xfrm>
        </p:spPr>
        <p:txBody>
          <a:bodyPr wrap="square" numCol="1" anchorCtr="0" compatLnSpc="1">
            <a:prstTxWarp prst="textNoShape">
              <a:avLst/>
            </a:prstTxWarp>
          </a:bodyPr>
          <a:lstStyle/>
          <a:p>
            <a:pPr>
              <a:defRPr/>
            </a:pPr>
            <a:r>
              <a:rPr lang="en-US" altLang="zh-TW" sz="2200" dirty="0" smtClean="0"/>
              <a:t/>
            </a:r>
            <a:br>
              <a:rPr lang="en-US" altLang="zh-TW" sz="2200" dirty="0" smtClean="0"/>
            </a:br>
            <a:r>
              <a:rPr lang="en-US" altLang="zh-TW" sz="2200" dirty="0" smtClean="0"/>
              <a:t>Exercise0.2:  </a:t>
            </a:r>
            <a:r>
              <a:rPr lang="en-US" altLang="en-US" sz="2400" dirty="0" smtClean="0"/>
              <a:t>Use Rout ( Impedance view) to explain the result of exercise 0.1</a:t>
            </a:r>
            <a:endParaRPr lang="zh-TW" altLang="en-US" sz="2200" dirty="0" smtClean="0"/>
          </a:p>
        </p:txBody>
      </p:sp>
      <p:sp>
        <p:nvSpPr>
          <p:cNvPr id="37891" name="Rectangle 3"/>
          <p:cNvSpPr>
            <a:spLocks noGrp="1" noChangeArrowheads="1"/>
          </p:cNvSpPr>
          <p:nvPr>
            <p:ph idx="1"/>
          </p:nvPr>
        </p:nvSpPr>
        <p:spPr>
          <a:xfrm>
            <a:off x="1182688" y="2017713"/>
            <a:ext cx="6173787" cy="2513012"/>
          </a:xfrm>
        </p:spPr>
        <p:txBody>
          <a:bodyPr/>
          <a:lstStyle/>
          <a:p>
            <a:pPr eaLnBrk="1" hangingPunct="1"/>
            <a:r>
              <a:rPr lang="zh-TW" altLang="zh-TW" smtClean="0"/>
              <a:t> </a:t>
            </a:r>
          </a:p>
          <a:p>
            <a:pPr eaLnBrk="1" hangingPunct="1"/>
            <a:endParaRPr lang="zh-TW" altLang="zh-TW" smtClean="0"/>
          </a:p>
          <a:p>
            <a:pPr eaLnBrk="1" hangingPunct="1"/>
            <a:endParaRPr lang="zh-TW" altLang="zh-TW" smtClean="0"/>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78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C1900D46-3292-4FB7-A267-5C3739E32CE9}" type="slidenum">
              <a:rPr lang="en-US" altLang="en-US" smtClean="0">
                <a:solidFill>
                  <a:srgbClr val="FFFFFF"/>
                </a:solidFill>
              </a:rPr>
              <a:pPr/>
              <a:t>31</a:t>
            </a:fld>
            <a:endParaRPr lang="en-US" altLang="en-US" smtClean="0">
              <a:solidFill>
                <a:srgbClr val="FFFFFF"/>
              </a:solidFill>
            </a:endParaRPr>
          </a:p>
        </p:txBody>
      </p:sp>
      <p:graphicFrame>
        <p:nvGraphicFramePr>
          <p:cNvPr id="37894" name="Object 3"/>
          <p:cNvGraphicFramePr>
            <a:graphicFrameLocks noChangeAspect="1"/>
          </p:cNvGraphicFramePr>
          <p:nvPr/>
        </p:nvGraphicFramePr>
        <p:xfrm>
          <a:off x="3962400" y="1212850"/>
          <a:ext cx="5183188" cy="2597150"/>
        </p:xfrm>
        <a:graphic>
          <a:graphicData uri="http://schemas.openxmlformats.org/presentationml/2006/ole">
            <mc:AlternateContent xmlns:mc="http://schemas.openxmlformats.org/markup-compatibility/2006">
              <mc:Choice xmlns:v="urn:schemas-microsoft-com:vml" Requires="v">
                <p:oleObj spid="_x0000_s37905" name="Document" r:id="rId3" imgW="11226529" imgH="5617665" progId="Word.Document.8">
                  <p:embed/>
                </p:oleObj>
              </mc:Choice>
              <mc:Fallback>
                <p:oleObj name="Document" r:id="rId3" imgW="11226529" imgH="5617665"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212850"/>
                        <a:ext cx="5183188" cy="259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0"/>
            <a:ext cx="5419725"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3429000" cy="13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7" name="TextBox 1"/>
          <p:cNvSpPr txBox="1">
            <a:spLocks noChangeArrowheads="1"/>
          </p:cNvSpPr>
          <p:nvPr/>
        </p:nvSpPr>
        <p:spPr bwMode="auto">
          <a:xfrm>
            <a:off x="685800" y="3810000"/>
            <a:ext cx="1792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u="sng"/>
              <a:t>Resistance view</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sz="3600" dirty="0" smtClean="0"/>
              <a:t>Exercise 0.3</a:t>
            </a:r>
            <a:br>
              <a:rPr lang="en-US" altLang="zh-TW" sz="3600" dirty="0" smtClean="0"/>
            </a:br>
            <a:r>
              <a:rPr lang="en-US" altLang="zh-TW" sz="3600" dirty="0" smtClean="0"/>
              <a:t>Application 1 of Tri-state logic:</a:t>
            </a:r>
            <a:br>
              <a:rPr lang="en-US" altLang="zh-TW" sz="3600" dirty="0" smtClean="0"/>
            </a:br>
            <a:r>
              <a:rPr lang="en-US" altLang="zh-TW" sz="3600" dirty="0" err="1" smtClean="0"/>
              <a:t>Input/Output</a:t>
            </a:r>
            <a:r>
              <a:rPr lang="en-US" altLang="zh-TW" sz="3600" dirty="0" smtClean="0"/>
              <a:t> pin</a:t>
            </a:r>
          </a:p>
        </p:txBody>
      </p:sp>
      <p:sp>
        <p:nvSpPr>
          <p:cNvPr id="38915" name="Rectangle 3"/>
          <p:cNvSpPr>
            <a:spLocks noGrp="1" noChangeArrowheads="1"/>
          </p:cNvSpPr>
          <p:nvPr>
            <p:ph idx="1"/>
          </p:nvPr>
        </p:nvSpPr>
        <p:spPr>
          <a:xfrm>
            <a:off x="425450" y="1836738"/>
            <a:ext cx="8229600" cy="4876800"/>
          </a:xfrm>
        </p:spPr>
        <p:txBody>
          <a:bodyPr/>
          <a:lstStyle/>
          <a:p>
            <a:pPr eaLnBrk="1" hangingPunct="1"/>
            <a:r>
              <a:rPr lang="en-US" altLang="zh-TW" smtClean="0"/>
              <a:t>OE1 controls the traffic.</a:t>
            </a:r>
          </a:p>
          <a:p>
            <a:pPr eaLnBrk="1" hangingPunct="1"/>
            <a:r>
              <a:rPr lang="en-US" altLang="zh-TW" smtClean="0"/>
              <a:t>Fill in the cells with ‘?’.</a:t>
            </a: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8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7761D094-4A5B-4F80-BA38-566F793394DC}" type="slidenum">
              <a:rPr lang="en-US" altLang="en-US" smtClean="0">
                <a:solidFill>
                  <a:srgbClr val="FFFFFF"/>
                </a:solidFill>
              </a:rPr>
              <a:pPr/>
              <a:t>32</a:t>
            </a:fld>
            <a:endParaRPr lang="en-US" altLang="en-US" smtClean="0">
              <a:solidFill>
                <a:srgbClr val="FFFFFF"/>
              </a:solidFill>
            </a:endParaRPr>
          </a:p>
        </p:txBody>
      </p:sp>
      <p:grpSp>
        <p:nvGrpSpPr>
          <p:cNvPr id="38918" name="Group 1"/>
          <p:cNvGrpSpPr>
            <a:grpSpLocks/>
          </p:cNvGrpSpPr>
          <p:nvPr/>
        </p:nvGrpSpPr>
        <p:grpSpPr bwMode="auto">
          <a:xfrm>
            <a:off x="357188" y="2935288"/>
            <a:ext cx="4329112" cy="2509837"/>
            <a:chOff x="1133475" y="3044825"/>
            <a:chExt cx="5707063" cy="3005138"/>
          </a:xfrm>
        </p:grpSpPr>
        <p:sp>
          <p:nvSpPr>
            <p:cNvPr id="38920" name="Freeform 4"/>
            <p:cNvSpPr>
              <a:spLocks/>
            </p:cNvSpPr>
            <p:nvPr/>
          </p:nvSpPr>
          <p:spPr bwMode="auto">
            <a:xfrm>
              <a:off x="3019425" y="4343400"/>
              <a:ext cx="32766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8921" name="Freeform 5"/>
            <p:cNvSpPr>
              <a:spLocks/>
            </p:cNvSpPr>
            <p:nvPr/>
          </p:nvSpPr>
          <p:spPr bwMode="auto">
            <a:xfrm rot="-10780270">
              <a:off x="2486025" y="3044825"/>
              <a:ext cx="35814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8922" name="Line 6"/>
            <p:cNvSpPr>
              <a:spLocks noChangeShapeType="1"/>
            </p:cNvSpPr>
            <p:nvPr/>
          </p:nvSpPr>
          <p:spPr bwMode="auto">
            <a:xfrm flipV="1">
              <a:off x="3019425" y="350520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8923" name="Text Box 7"/>
            <p:cNvSpPr txBox="1">
              <a:spLocks noChangeArrowheads="1"/>
            </p:cNvSpPr>
            <p:nvPr/>
          </p:nvSpPr>
          <p:spPr bwMode="auto">
            <a:xfrm>
              <a:off x="1133475" y="5227638"/>
              <a:ext cx="1804988"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Directional</a:t>
              </a:r>
            </a:p>
            <a:p>
              <a:pPr algn="ctr" eaLnBrk="1" hangingPunct="1"/>
              <a:r>
                <a:rPr kumimoji="1" lang="en-US" altLang="zh-TW" sz="2400">
                  <a:latin typeface="Times New Roman" pitchFamily="18" charset="0"/>
                </a:rPr>
                <a:t>control(OE1)</a:t>
              </a:r>
            </a:p>
          </p:txBody>
        </p:sp>
        <p:sp>
          <p:nvSpPr>
            <p:cNvPr id="38924" name="Text Box 8"/>
            <p:cNvSpPr txBox="1">
              <a:spLocks noChangeArrowheads="1"/>
            </p:cNvSpPr>
            <p:nvPr/>
          </p:nvSpPr>
          <p:spPr bwMode="auto">
            <a:xfrm>
              <a:off x="1981200" y="3429000"/>
              <a:ext cx="401638"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A</a:t>
              </a:r>
            </a:p>
          </p:txBody>
        </p:sp>
        <p:sp>
          <p:nvSpPr>
            <p:cNvPr id="38925" name="Line 9"/>
            <p:cNvSpPr>
              <a:spLocks noChangeShapeType="1"/>
            </p:cNvSpPr>
            <p:nvPr/>
          </p:nvSpPr>
          <p:spPr bwMode="auto">
            <a:xfrm flipV="1">
              <a:off x="5991225" y="350520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8926" name="Oval 10"/>
            <p:cNvSpPr>
              <a:spLocks noChangeArrowheads="1"/>
            </p:cNvSpPr>
            <p:nvPr/>
          </p:nvSpPr>
          <p:spPr bwMode="auto">
            <a:xfrm>
              <a:off x="2867025" y="3429000"/>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8927" name="Oval 11"/>
            <p:cNvSpPr>
              <a:spLocks noChangeArrowheads="1"/>
            </p:cNvSpPr>
            <p:nvPr/>
          </p:nvSpPr>
          <p:spPr bwMode="auto">
            <a:xfrm>
              <a:off x="5915025" y="3429000"/>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8928" name="Text Box 12"/>
            <p:cNvSpPr txBox="1">
              <a:spLocks noChangeArrowheads="1"/>
            </p:cNvSpPr>
            <p:nvPr/>
          </p:nvSpPr>
          <p:spPr bwMode="auto">
            <a:xfrm>
              <a:off x="6456363" y="4648200"/>
              <a:ext cx="384175"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B</a:t>
              </a:r>
            </a:p>
          </p:txBody>
        </p:sp>
        <p:sp>
          <p:nvSpPr>
            <p:cNvPr id="38929" name="Oval 13"/>
            <p:cNvSpPr>
              <a:spLocks noChangeArrowheads="1"/>
            </p:cNvSpPr>
            <p:nvPr/>
          </p:nvSpPr>
          <p:spPr bwMode="auto">
            <a:xfrm>
              <a:off x="5915025" y="4800600"/>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8930" name="Freeform 14"/>
            <p:cNvSpPr>
              <a:spLocks/>
            </p:cNvSpPr>
            <p:nvPr/>
          </p:nvSpPr>
          <p:spPr bwMode="auto">
            <a:xfrm>
              <a:off x="2867025" y="3962400"/>
              <a:ext cx="1371600" cy="1524000"/>
            </a:xfrm>
            <a:custGeom>
              <a:avLst/>
              <a:gdLst>
                <a:gd name="T0" fmla="*/ 2147483647 w 864"/>
                <a:gd name="T1" fmla="*/ 0 h 1152"/>
                <a:gd name="T2" fmla="*/ 2147483647 w 864"/>
                <a:gd name="T3" fmla="*/ 2147483647 h 1152"/>
                <a:gd name="T4" fmla="*/ 2147483647 w 864"/>
                <a:gd name="T5" fmla="*/ 2147483647 h 1152"/>
                <a:gd name="T6" fmla="*/ 2147483647 w 864"/>
                <a:gd name="T7" fmla="*/ 2147483647 h 1152"/>
                <a:gd name="T8" fmla="*/ 0 w 864"/>
                <a:gd name="T9" fmla="*/ 2147483647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152">
                  <a:moveTo>
                    <a:pt x="864" y="0"/>
                  </a:moveTo>
                  <a:lnTo>
                    <a:pt x="864" y="144"/>
                  </a:lnTo>
                  <a:lnTo>
                    <a:pt x="288" y="144"/>
                  </a:lnTo>
                  <a:lnTo>
                    <a:pt x="288" y="1152"/>
                  </a:lnTo>
                  <a:lnTo>
                    <a:pt x="0" y="1152"/>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8931" name="Freeform 15"/>
            <p:cNvSpPr>
              <a:spLocks/>
            </p:cNvSpPr>
            <p:nvPr/>
          </p:nvSpPr>
          <p:spPr bwMode="auto">
            <a:xfrm>
              <a:off x="3324225" y="5105400"/>
              <a:ext cx="1295400" cy="381000"/>
            </a:xfrm>
            <a:custGeom>
              <a:avLst/>
              <a:gdLst>
                <a:gd name="T0" fmla="*/ 2147483647 w 816"/>
                <a:gd name="T1" fmla="*/ 0 h 240"/>
                <a:gd name="T2" fmla="*/ 2147483647 w 816"/>
                <a:gd name="T3" fmla="*/ 2147483647 h 240"/>
                <a:gd name="T4" fmla="*/ 0 w 816"/>
                <a:gd name="T5" fmla="*/ 2147483647 h 240"/>
                <a:gd name="T6" fmla="*/ 0 60000 65536"/>
                <a:gd name="T7" fmla="*/ 0 60000 65536"/>
                <a:gd name="T8" fmla="*/ 0 60000 65536"/>
              </a:gdLst>
              <a:ahLst/>
              <a:cxnLst>
                <a:cxn ang="T6">
                  <a:pos x="T0" y="T1"/>
                </a:cxn>
                <a:cxn ang="T7">
                  <a:pos x="T2" y="T3"/>
                </a:cxn>
                <a:cxn ang="T8">
                  <a:pos x="T4" y="T5"/>
                </a:cxn>
              </a:cxnLst>
              <a:rect l="0" t="0" r="r" b="b"/>
              <a:pathLst>
                <a:path w="816" h="240">
                  <a:moveTo>
                    <a:pt x="816" y="0"/>
                  </a:moveTo>
                  <a:lnTo>
                    <a:pt x="816" y="240"/>
                  </a:lnTo>
                  <a:lnTo>
                    <a:pt x="0" y="240"/>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38932" name="Oval 16"/>
            <p:cNvSpPr>
              <a:spLocks noChangeArrowheads="1"/>
            </p:cNvSpPr>
            <p:nvPr/>
          </p:nvSpPr>
          <p:spPr bwMode="auto">
            <a:xfrm>
              <a:off x="3248025" y="5410200"/>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8933" name="Oval 17"/>
            <p:cNvSpPr>
              <a:spLocks noChangeArrowheads="1"/>
            </p:cNvSpPr>
            <p:nvPr/>
          </p:nvSpPr>
          <p:spPr bwMode="auto">
            <a:xfrm>
              <a:off x="4086225" y="3810000"/>
              <a:ext cx="3048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aphicFrame>
        <p:nvGraphicFramePr>
          <p:cNvPr id="38919" name="Object 2"/>
          <p:cNvGraphicFramePr>
            <a:graphicFrameLocks noChangeAspect="1"/>
          </p:cNvGraphicFramePr>
          <p:nvPr/>
        </p:nvGraphicFramePr>
        <p:xfrm>
          <a:off x="4603750" y="2667000"/>
          <a:ext cx="4416425" cy="3276600"/>
        </p:xfrm>
        <a:graphic>
          <a:graphicData uri="http://schemas.openxmlformats.org/presentationml/2006/ole">
            <mc:AlternateContent xmlns:mc="http://schemas.openxmlformats.org/markup-compatibility/2006">
              <mc:Choice xmlns:v="urn:schemas-microsoft-com:vml" Requires="v">
                <p:oleObj spid="_x0000_s38941" name="Document" r:id="rId3" imgW="6333761" imgH="4707800" progId="Word.Document.8">
                  <p:embed/>
                </p:oleObj>
              </mc:Choice>
              <mc:Fallback>
                <p:oleObj name="Document" r:id="rId3" imgW="6333761" imgH="4707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667000"/>
                        <a:ext cx="4416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sz="3200" dirty="0" smtClean="0"/>
              <a:t>Exercise 0.4</a:t>
            </a:r>
            <a:br>
              <a:rPr lang="en-US" altLang="zh-TW" sz="3200" dirty="0" smtClean="0"/>
            </a:br>
            <a:r>
              <a:rPr lang="en-US" altLang="zh-TW" sz="3200" dirty="0" smtClean="0"/>
              <a:t>Application 2 of Tri-state logic:</a:t>
            </a:r>
            <a:br>
              <a:rPr lang="en-US" altLang="zh-TW" sz="3200" dirty="0" smtClean="0"/>
            </a:br>
            <a:r>
              <a:rPr lang="en-US" altLang="zh-TW" sz="3200" dirty="0" smtClean="0"/>
              <a:t>Transceivers for I/O data pins</a:t>
            </a:r>
          </a:p>
        </p:txBody>
      </p:sp>
      <p:sp>
        <p:nvSpPr>
          <p:cNvPr id="39939" name="Rectangle 3"/>
          <p:cNvSpPr>
            <a:spLocks noGrp="1" noChangeArrowheads="1"/>
          </p:cNvSpPr>
          <p:nvPr>
            <p:ph sz="half" idx="1"/>
          </p:nvPr>
        </p:nvSpPr>
        <p:spPr>
          <a:xfrm>
            <a:off x="457200" y="1676400"/>
            <a:ext cx="2971800" cy="4449763"/>
          </a:xfrm>
        </p:spPr>
        <p:txBody>
          <a:bodyPr/>
          <a:lstStyle/>
          <a:p>
            <a:pPr eaLnBrk="1" hangingPunct="1"/>
            <a:r>
              <a:rPr lang="en-US" altLang="zh-TW" sz="2000" smtClean="0"/>
              <a:t>When T =1, A-&gt;B; T controls the traffic,</a:t>
            </a:r>
          </a:p>
          <a:p>
            <a:pPr eaLnBrk="1" hangingPunct="1"/>
            <a:r>
              <a:rPr lang="en-US" altLang="zh-TW" sz="2000" smtClean="0"/>
              <a:t>when /OE=1, IO pins A,B are disabled </a:t>
            </a:r>
          </a:p>
          <a:p>
            <a:pPr eaLnBrk="1" hangingPunct="1"/>
            <a:r>
              <a:rPr lang="en-US" altLang="zh-TW" sz="2000" smtClean="0"/>
              <a:t>Fill in the cells with ‘?’.</a:t>
            </a:r>
          </a:p>
        </p:txBody>
      </p:sp>
      <p:sp>
        <p:nvSpPr>
          <p:cNvPr id="39940" name="Content Placeholder 3"/>
          <p:cNvSpPr>
            <a:spLocks noGrp="1"/>
          </p:cNvSpPr>
          <p:nvPr>
            <p:ph sz="half" idx="2"/>
          </p:nvPr>
        </p:nvSpPr>
        <p:spPr>
          <a:xfrm>
            <a:off x="4648200" y="1673225"/>
            <a:ext cx="4038600" cy="4718050"/>
          </a:xfrm>
        </p:spPr>
        <p:txBody>
          <a:bodyPr/>
          <a:lstStyle/>
          <a:p>
            <a:pPr eaLnBrk="1" hangingPunct="1"/>
            <a:r>
              <a:rPr lang="en-US" altLang="en-US" smtClean="0"/>
              <a:t> </a:t>
            </a: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399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F00D8083-D36C-41CE-8803-BE9A0B77C648}" type="slidenum">
              <a:rPr lang="en-US" altLang="en-US" smtClean="0">
                <a:solidFill>
                  <a:srgbClr val="FFFFFF"/>
                </a:solidFill>
              </a:rPr>
              <a:pPr/>
              <a:t>33</a:t>
            </a:fld>
            <a:endParaRPr lang="en-US" altLang="en-US" smtClean="0">
              <a:solidFill>
                <a:srgbClr val="FFFFFF"/>
              </a:solidFill>
            </a:endParaRPr>
          </a:p>
        </p:txBody>
      </p:sp>
      <p:grpSp>
        <p:nvGrpSpPr>
          <p:cNvPr id="39943" name="Group 1"/>
          <p:cNvGrpSpPr>
            <a:grpSpLocks/>
          </p:cNvGrpSpPr>
          <p:nvPr/>
        </p:nvGrpSpPr>
        <p:grpSpPr bwMode="auto">
          <a:xfrm>
            <a:off x="238125" y="3533775"/>
            <a:ext cx="2832100" cy="2573338"/>
            <a:chOff x="122238" y="3429000"/>
            <a:chExt cx="6670675" cy="3225800"/>
          </a:xfrm>
        </p:grpSpPr>
        <p:sp>
          <p:nvSpPr>
            <p:cNvPr id="39945" name="Freeform 4"/>
            <p:cNvSpPr>
              <a:spLocks/>
            </p:cNvSpPr>
            <p:nvPr/>
          </p:nvSpPr>
          <p:spPr bwMode="auto">
            <a:xfrm>
              <a:off x="2971800" y="4419600"/>
              <a:ext cx="32766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46" name="Freeform 5"/>
            <p:cNvSpPr>
              <a:spLocks/>
            </p:cNvSpPr>
            <p:nvPr/>
          </p:nvSpPr>
          <p:spPr bwMode="auto">
            <a:xfrm rot="-10780270">
              <a:off x="2438400" y="3429000"/>
              <a:ext cx="35814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47" name="Line 6"/>
            <p:cNvSpPr>
              <a:spLocks noChangeShapeType="1"/>
            </p:cNvSpPr>
            <p:nvPr/>
          </p:nvSpPr>
          <p:spPr bwMode="auto">
            <a:xfrm flipV="1">
              <a:off x="2971800" y="38862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48" name="Text Box 7"/>
            <p:cNvSpPr txBox="1">
              <a:spLocks noChangeArrowheads="1"/>
            </p:cNvSpPr>
            <p:nvPr/>
          </p:nvSpPr>
          <p:spPr bwMode="auto">
            <a:xfrm>
              <a:off x="1095375" y="3889375"/>
              <a:ext cx="401638"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A</a:t>
              </a:r>
            </a:p>
          </p:txBody>
        </p:sp>
        <p:sp>
          <p:nvSpPr>
            <p:cNvPr id="39949" name="Line 8"/>
            <p:cNvSpPr>
              <a:spLocks noChangeShapeType="1"/>
            </p:cNvSpPr>
            <p:nvPr/>
          </p:nvSpPr>
          <p:spPr bwMode="auto">
            <a:xfrm flipV="1">
              <a:off x="5943600" y="39624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50" name="Oval 9"/>
            <p:cNvSpPr>
              <a:spLocks noChangeArrowheads="1"/>
            </p:cNvSpPr>
            <p:nvPr/>
          </p:nvSpPr>
          <p:spPr bwMode="auto">
            <a:xfrm>
              <a:off x="2819400" y="3813175"/>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9951" name="Oval 10"/>
            <p:cNvSpPr>
              <a:spLocks noChangeArrowheads="1"/>
            </p:cNvSpPr>
            <p:nvPr/>
          </p:nvSpPr>
          <p:spPr bwMode="auto">
            <a:xfrm>
              <a:off x="5867400" y="3813175"/>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9952" name="Text Box 11"/>
            <p:cNvSpPr txBox="1">
              <a:spLocks noChangeArrowheads="1"/>
            </p:cNvSpPr>
            <p:nvPr/>
          </p:nvSpPr>
          <p:spPr bwMode="auto">
            <a:xfrm>
              <a:off x="6408738" y="4724400"/>
              <a:ext cx="384175"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B</a:t>
              </a:r>
            </a:p>
          </p:txBody>
        </p:sp>
        <p:sp>
          <p:nvSpPr>
            <p:cNvPr id="39953" name="Oval 12"/>
            <p:cNvSpPr>
              <a:spLocks noChangeArrowheads="1"/>
            </p:cNvSpPr>
            <p:nvPr/>
          </p:nvSpPr>
          <p:spPr bwMode="auto">
            <a:xfrm>
              <a:off x="5867400" y="4876800"/>
              <a:ext cx="2286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9954" name="Freeform 13"/>
            <p:cNvSpPr>
              <a:spLocks/>
            </p:cNvSpPr>
            <p:nvPr/>
          </p:nvSpPr>
          <p:spPr bwMode="auto">
            <a:xfrm>
              <a:off x="2895600" y="4267200"/>
              <a:ext cx="1524000" cy="914400"/>
            </a:xfrm>
            <a:custGeom>
              <a:avLst/>
              <a:gdLst>
                <a:gd name="T0" fmla="*/ 2147483647 w 864"/>
                <a:gd name="T1" fmla="*/ 0 h 1152"/>
                <a:gd name="T2" fmla="*/ 2147483647 w 864"/>
                <a:gd name="T3" fmla="*/ 2147483647 h 1152"/>
                <a:gd name="T4" fmla="*/ 2147483647 w 864"/>
                <a:gd name="T5" fmla="*/ 2147483647 h 1152"/>
                <a:gd name="T6" fmla="*/ 2147483647 w 864"/>
                <a:gd name="T7" fmla="*/ 2147483647 h 1152"/>
                <a:gd name="T8" fmla="*/ 0 w 864"/>
                <a:gd name="T9" fmla="*/ 2147483647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152">
                  <a:moveTo>
                    <a:pt x="864" y="0"/>
                  </a:moveTo>
                  <a:lnTo>
                    <a:pt x="864" y="144"/>
                  </a:lnTo>
                  <a:lnTo>
                    <a:pt x="288" y="144"/>
                  </a:lnTo>
                  <a:lnTo>
                    <a:pt x="288" y="1152"/>
                  </a:lnTo>
                  <a:lnTo>
                    <a:pt x="0" y="1152"/>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55" name="Freeform 14"/>
            <p:cNvSpPr>
              <a:spLocks/>
            </p:cNvSpPr>
            <p:nvPr/>
          </p:nvSpPr>
          <p:spPr bwMode="auto">
            <a:xfrm>
              <a:off x="2971800" y="5181600"/>
              <a:ext cx="1524000" cy="914400"/>
            </a:xfrm>
            <a:custGeom>
              <a:avLst/>
              <a:gdLst>
                <a:gd name="T0" fmla="*/ 0 w 1248"/>
                <a:gd name="T1" fmla="*/ 2147483647 h 576"/>
                <a:gd name="T2" fmla="*/ 2147483647 w 1248"/>
                <a:gd name="T3" fmla="*/ 2147483647 h 576"/>
                <a:gd name="T4" fmla="*/ 2147483647 w 1248"/>
                <a:gd name="T5" fmla="*/ 0 h 576"/>
                <a:gd name="T6" fmla="*/ 0 60000 65536"/>
                <a:gd name="T7" fmla="*/ 0 60000 65536"/>
                <a:gd name="T8" fmla="*/ 0 60000 65536"/>
              </a:gdLst>
              <a:ahLst/>
              <a:cxnLst>
                <a:cxn ang="T6">
                  <a:pos x="T0" y="T1"/>
                </a:cxn>
                <a:cxn ang="T7">
                  <a:pos x="T2" y="T3"/>
                </a:cxn>
                <a:cxn ang="T8">
                  <a:pos x="T4" y="T5"/>
                </a:cxn>
              </a:cxnLst>
              <a:rect l="0" t="0" r="r" b="b"/>
              <a:pathLst>
                <a:path w="1248" h="576">
                  <a:moveTo>
                    <a:pt x="0" y="576"/>
                  </a:moveTo>
                  <a:lnTo>
                    <a:pt x="1248" y="576"/>
                  </a:lnTo>
                  <a:lnTo>
                    <a:pt x="1248"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56" name="Line 15"/>
            <p:cNvSpPr>
              <a:spLocks noChangeShapeType="1"/>
            </p:cNvSpPr>
            <p:nvPr/>
          </p:nvSpPr>
          <p:spPr bwMode="auto">
            <a:xfrm flipV="1">
              <a:off x="838200" y="6324600"/>
              <a:ext cx="1447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57" name="Freeform 16"/>
            <p:cNvSpPr>
              <a:spLocks/>
            </p:cNvSpPr>
            <p:nvPr/>
          </p:nvSpPr>
          <p:spPr bwMode="auto">
            <a:xfrm>
              <a:off x="1219200" y="5334000"/>
              <a:ext cx="914400" cy="990600"/>
            </a:xfrm>
            <a:custGeom>
              <a:avLst/>
              <a:gdLst>
                <a:gd name="T0" fmla="*/ 0 w 336"/>
                <a:gd name="T1" fmla="*/ 2147483647 h 528"/>
                <a:gd name="T2" fmla="*/ 0 w 336"/>
                <a:gd name="T3" fmla="*/ 0 h 528"/>
                <a:gd name="T4" fmla="*/ 2147483647 w 336"/>
                <a:gd name="T5" fmla="*/ 0 h 528"/>
                <a:gd name="T6" fmla="*/ 0 60000 65536"/>
                <a:gd name="T7" fmla="*/ 0 60000 65536"/>
                <a:gd name="T8" fmla="*/ 0 60000 65536"/>
              </a:gdLst>
              <a:ahLst/>
              <a:cxnLst>
                <a:cxn ang="T6">
                  <a:pos x="T0" y="T1"/>
                </a:cxn>
                <a:cxn ang="T7">
                  <a:pos x="T2" y="T3"/>
                </a:cxn>
                <a:cxn ang="T8">
                  <a:pos x="T4" y="T5"/>
                </a:cxn>
              </a:cxnLst>
              <a:rect l="0" t="0" r="r" b="b"/>
              <a:pathLst>
                <a:path w="336" h="528">
                  <a:moveTo>
                    <a:pt x="0" y="528"/>
                  </a:moveTo>
                  <a:lnTo>
                    <a:pt x="0" y="0"/>
                  </a:lnTo>
                  <a:lnTo>
                    <a:pt x="336"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58" name="Text Box 17"/>
            <p:cNvSpPr txBox="1">
              <a:spLocks noChangeArrowheads="1"/>
            </p:cNvSpPr>
            <p:nvPr/>
          </p:nvSpPr>
          <p:spPr bwMode="auto">
            <a:xfrm>
              <a:off x="187325" y="6172200"/>
              <a:ext cx="6715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a:t>
              </a:r>
            </a:p>
          </p:txBody>
        </p:sp>
        <p:sp>
          <p:nvSpPr>
            <p:cNvPr id="39959" name="Oval 18"/>
            <p:cNvSpPr>
              <a:spLocks noChangeArrowheads="1"/>
            </p:cNvSpPr>
            <p:nvPr/>
          </p:nvSpPr>
          <p:spPr bwMode="auto">
            <a:xfrm>
              <a:off x="2667000" y="6019800"/>
              <a:ext cx="3048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9960" name="Freeform 19"/>
            <p:cNvSpPr>
              <a:spLocks/>
            </p:cNvSpPr>
            <p:nvPr/>
          </p:nvSpPr>
          <p:spPr bwMode="auto">
            <a:xfrm>
              <a:off x="1879600" y="4622800"/>
              <a:ext cx="736600" cy="1016000"/>
            </a:xfrm>
            <a:custGeom>
              <a:avLst/>
              <a:gdLst>
                <a:gd name="T0" fmla="*/ 2147483647 w 464"/>
                <a:gd name="T1" fmla="*/ 2147483647 h 640"/>
                <a:gd name="T2" fmla="*/ 2147483647 w 464"/>
                <a:gd name="T3" fmla="*/ 2147483647 h 640"/>
                <a:gd name="T4" fmla="*/ 2147483647 w 464"/>
                <a:gd name="T5" fmla="*/ 2147483647 h 640"/>
                <a:gd name="T6" fmla="*/ 2147483647 w 464"/>
                <a:gd name="T7" fmla="*/ 2147483647 h 640"/>
                <a:gd name="T8" fmla="*/ 2147483647 w 464"/>
                <a:gd name="T9" fmla="*/ 2147483647 h 640"/>
                <a:gd name="T10" fmla="*/ 2147483647 w 464"/>
                <a:gd name="T11" fmla="*/ 2147483647 h 640"/>
                <a:gd name="T12" fmla="*/ 2147483647 w 464"/>
                <a:gd name="T13" fmla="*/ 2147483647 h 640"/>
                <a:gd name="T14" fmla="*/ 2147483647 w 464"/>
                <a:gd name="T15" fmla="*/ 2147483647 h 640"/>
                <a:gd name="T16" fmla="*/ 2147483647 w 464"/>
                <a:gd name="T17" fmla="*/ 2147483647 h 640"/>
                <a:gd name="T18" fmla="*/ 2147483647 w 464"/>
                <a:gd name="T19" fmla="*/ 2147483647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640">
                  <a:moveTo>
                    <a:pt x="16" y="16"/>
                  </a:moveTo>
                  <a:cubicBezTo>
                    <a:pt x="16" y="0"/>
                    <a:pt x="104" y="32"/>
                    <a:pt x="160" y="64"/>
                  </a:cubicBezTo>
                  <a:cubicBezTo>
                    <a:pt x="216" y="96"/>
                    <a:pt x="304" y="160"/>
                    <a:pt x="352" y="208"/>
                  </a:cubicBezTo>
                  <a:cubicBezTo>
                    <a:pt x="400" y="256"/>
                    <a:pt x="464" y="304"/>
                    <a:pt x="448" y="352"/>
                  </a:cubicBezTo>
                  <a:cubicBezTo>
                    <a:pt x="432" y="400"/>
                    <a:pt x="328" y="448"/>
                    <a:pt x="256" y="496"/>
                  </a:cubicBezTo>
                  <a:cubicBezTo>
                    <a:pt x="184" y="544"/>
                    <a:pt x="32" y="640"/>
                    <a:pt x="16" y="640"/>
                  </a:cubicBezTo>
                  <a:cubicBezTo>
                    <a:pt x="0" y="640"/>
                    <a:pt x="128" y="552"/>
                    <a:pt x="160" y="496"/>
                  </a:cubicBezTo>
                  <a:cubicBezTo>
                    <a:pt x="192" y="440"/>
                    <a:pt x="208" y="360"/>
                    <a:pt x="208" y="304"/>
                  </a:cubicBezTo>
                  <a:cubicBezTo>
                    <a:pt x="208" y="248"/>
                    <a:pt x="192" y="208"/>
                    <a:pt x="160" y="160"/>
                  </a:cubicBezTo>
                  <a:cubicBezTo>
                    <a:pt x="128" y="112"/>
                    <a:pt x="16" y="32"/>
                    <a:pt x="16" y="16"/>
                  </a:cubicBez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39961" name="Freeform 20"/>
            <p:cNvSpPr>
              <a:spLocks/>
            </p:cNvSpPr>
            <p:nvPr/>
          </p:nvSpPr>
          <p:spPr bwMode="auto">
            <a:xfrm>
              <a:off x="1981200" y="5638800"/>
              <a:ext cx="736600" cy="1016000"/>
            </a:xfrm>
            <a:custGeom>
              <a:avLst/>
              <a:gdLst>
                <a:gd name="T0" fmla="*/ 2147483647 w 464"/>
                <a:gd name="T1" fmla="*/ 2147483647 h 640"/>
                <a:gd name="T2" fmla="*/ 2147483647 w 464"/>
                <a:gd name="T3" fmla="*/ 2147483647 h 640"/>
                <a:gd name="T4" fmla="*/ 2147483647 w 464"/>
                <a:gd name="T5" fmla="*/ 2147483647 h 640"/>
                <a:gd name="T6" fmla="*/ 2147483647 w 464"/>
                <a:gd name="T7" fmla="*/ 2147483647 h 640"/>
                <a:gd name="T8" fmla="*/ 2147483647 w 464"/>
                <a:gd name="T9" fmla="*/ 2147483647 h 640"/>
                <a:gd name="T10" fmla="*/ 2147483647 w 464"/>
                <a:gd name="T11" fmla="*/ 2147483647 h 640"/>
                <a:gd name="T12" fmla="*/ 2147483647 w 464"/>
                <a:gd name="T13" fmla="*/ 2147483647 h 640"/>
                <a:gd name="T14" fmla="*/ 2147483647 w 464"/>
                <a:gd name="T15" fmla="*/ 2147483647 h 640"/>
                <a:gd name="T16" fmla="*/ 2147483647 w 464"/>
                <a:gd name="T17" fmla="*/ 2147483647 h 640"/>
                <a:gd name="T18" fmla="*/ 2147483647 w 464"/>
                <a:gd name="T19" fmla="*/ 2147483647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640">
                  <a:moveTo>
                    <a:pt x="16" y="16"/>
                  </a:moveTo>
                  <a:cubicBezTo>
                    <a:pt x="16" y="0"/>
                    <a:pt x="104" y="32"/>
                    <a:pt x="160" y="64"/>
                  </a:cubicBezTo>
                  <a:cubicBezTo>
                    <a:pt x="216" y="96"/>
                    <a:pt x="304" y="160"/>
                    <a:pt x="352" y="208"/>
                  </a:cubicBezTo>
                  <a:cubicBezTo>
                    <a:pt x="400" y="256"/>
                    <a:pt x="464" y="304"/>
                    <a:pt x="448" y="352"/>
                  </a:cubicBezTo>
                  <a:cubicBezTo>
                    <a:pt x="432" y="400"/>
                    <a:pt x="328" y="448"/>
                    <a:pt x="256" y="496"/>
                  </a:cubicBezTo>
                  <a:cubicBezTo>
                    <a:pt x="184" y="544"/>
                    <a:pt x="32" y="640"/>
                    <a:pt x="16" y="640"/>
                  </a:cubicBezTo>
                  <a:cubicBezTo>
                    <a:pt x="0" y="640"/>
                    <a:pt x="128" y="552"/>
                    <a:pt x="160" y="496"/>
                  </a:cubicBezTo>
                  <a:cubicBezTo>
                    <a:pt x="192" y="440"/>
                    <a:pt x="208" y="360"/>
                    <a:pt x="208" y="304"/>
                  </a:cubicBezTo>
                  <a:cubicBezTo>
                    <a:pt x="208" y="248"/>
                    <a:pt x="192" y="208"/>
                    <a:pt x="160" y="160"/>
                  </a:cubicBezTo>
                  <a:cubicBezTo>
                    <a:pt x="128" y="112"/>
                    <a:pt x="16" y="32"/>
                    <a:pt x="16" y="16"/>
                  </a:cubicBez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39962" name="Line 21"/>
            <p:cNvSpPr>
              <a:spLocks noChangeShapeType="1"/>
            </p:cNvSpPr>
            <p:nvPr/>
          </p:nvSpPr>
          <p:spPr bwMode="auto">
            <a:xfrm>
              <a:off x="685800" y="4876800"/>
              <a:ext cx="1447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39963" name="Freeform 22"/>
            <p:cNvSpPr>
              <a:spLocks/>
            </p:cNvSpPr>
            <p:nvPr/>
          </p:nvSpPr>
          <p:spPr bwMode="auto">
            <a:xfrm>
              <a:off x="1524000" y="4876800"/>
              <a:ext cx="533400" cy="1066800"/>
            </a:xfrm>
            <a:custGeom>
              <a:avLst/>
              <a:gdLst>
                <a:gd name="T0" fmla="*/ 0 w 336"/>
                <a:gd name="T1" fmla="*/ 0 h 672"/>
                <a:gd name="T2" fmla="*/ 0 w 336"/>
                <a:gd name="T3" fmla="*/ 2147483647 h 672"/>
                <a:gd name="T4" fmla="*/ 2147483647 w 336"/>
                <a:gd name="T5" fmla="*/ 2147483647 h 672"/>
                <a:gd name="T6" fmla="*/ 0 60000 65536"/>
                <a:gd name="T7" fmla="*/ 0 60000 65536"/>
                <a:gd name="T8" fmla="*/ 0 60000 65536"/>
              </a:gdLst>
              <a:ahLst/>
              <a:cxnLst>
                <a:cxn ang="T6">
                  <a:pos x="T0" y="T1"/>
                </a:cxn>
                <a:cxn ang="T7">
                  <a:pos x="T2" y="T3"/>
                </a:cxn>
                <a:cxn ang="T8">
                  <a:pos x="T4" y="T5"/>
                </a:cxn>
              </a:cxnLst>
              <a:rect l="0" t="0" r="r" b="b"/>
              <a:pathLst>
                <a:path w="336" h="672">
                  <a:moveTo>
                    <a:pt x="0" y="0"/>
                  </a:moveTo>
                  <a:lnTo>
                    <a:pt x="0" y="672"/>
                  </a:lnTo>
                  <a:lnTo>
                    <a:pt x="336" y="67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39964" name="Oval 23"/>
            <p:cNvSpPr>
              <a:spLocks noChangeArrowheads="1"/>
            </p:cNvSpPr>
            <p:nvPr/>
          </p:nvSpPr>
          <p:spPr bwMode="auto">
            <a:xfrm>
              <a:off x="1981200" y="5867400"/>
              <a:ext cx="3048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39965" name="Text Box 24"/>
            <p:cNvSpPr txBox="1">
              <a:spLocks noChangeArrowheads="1"/>
            </p:cNvSpPr>
            <p:nvPr/>
          </p:nvSpPr>
          <p:spPr bwMode="auto">
            <a:xfrm>
              <a:off x="122238" y="4724400"/>
              <a:ext cx="366712"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a:t>
              </a:r>
            </a:p>
          </p:txBody>
        </p:sp>
        <p:sp>
          <p:nvSpPr>
            <p:cNvPr id="39966" name="Oval 25"/>
            <p:cNvSpPr>
              <a:spLocks noChangeArrowheads="1"/>
            </p:cNvSpPr>
            <p:nvPr/>
          </p:nvSpPr>
          <p:spPr bwMode="auto">
            <a:xfrm>
              <a:off x="2590800" y="5105400"/>
              <a:ext cx="3048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graphicFrame>
        <p:nvGraphicFramePr>
          <p:cNvPr id="39944" name="Object 2"/>
          <p:cNvGraphicFramePr>
            <a:graphicFrameLocks noChangeAspect="1"/>
          </p:cNvGraphicFramePr>
          <p:nvPr/>
        </p:nvGraphicFramePr>
        <p:xfrm>
          <a:off x="3340100" y="1682750"/>
          <a:ext cx="5559425" cy="5108575"/>
        </p:xfrm>
        <a:graphic>
          <a:graphicData uri="http://schemas.openxmlformats.org/presentationml/2006/ole">
            <mc:AlternateContent xmlns:mc="http://schemas.openxmlformats.org/markup-compatibility/2006">
              <mc:Choice xmlns:v="urn:schemas-microsoft-com:vml" Requires="v">
                <p:oleObj spid="_x0000_s39974" name="Document" r:id="rId3" imgW="9454638" imgH="8810805" progId="Word.Document.8">
                  <p:embed/>
                </p:oleObj>
              </mc:Choice>
              <mc:Fallback>
                <p:oleObj name="Document" r:id="rId3" imgW="9454638" imgH="8810805"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100" y="1682750"/>
                        <a:ext cx="55594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zh-TW" smtClean="0"/>
              <a:t>All data-lines are transceiver buffers</a:t>
            </a:r>
          </a:p>
        </p:txBody>
      </p:sp>
      <p:sp>
        <p:nvSpPr>
          <p:cNvPr id="40963" name="Rectangle 3"/>
          <p:cNvSpPr>
            <a:spLocks noGrp="1" noChangeArrowheads="1"/>
          </p:cNvSpPr>
          <p:nvPr>
            <p:ph idx="1"/>
          </p:nvPr>
        </p:nvSpPr>
        <p:spPr/>
        <p:txBody>
          <a:bodyPr/>
          <a:lstStyle/>
          <a:p>
            <a:pPr eaLnBrk="1" hangingPunct="1"/>
            <a:r>
              <a:rPr lang="en-US" altLang="zh-TW" smtClean="0"/>
              <a:t>A good controller will enable the CPU to</a:t>
            </a:r>
          </a:p>
          <a:p>
            <a:pPr eaLnBrk="1" hangingPunct="1"/>
            <a:r>
              <a:rPr lang="en-US" altLang="zh-TW" smtClean="0"/>
              <a:t>read/write RAM, and read ROM </a:t>
            </a:r>
          </a:p>
          <a:p>
            <a:pPr eaLnBrk="1" hangingPunct="1"/>
            <a:r>
              <a:rPr lang="en-US" altLang="zh-TW" smtClean="0"/>
              <a:t> 	</a:t>
            </a:r>
          </a:p>
          <a:p>
            <a:pPr eaLnBrk="1" hangingPunct="1"/>
            <a:endParaRPr lang="zh-TW" altLang="zh-TW" smtClean="0"/>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409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A81F362C-F924-4ACC-8219-F36A724A08B6}" type="slidenum">
              <a:rPr lang="en-US" altLang="en-US" smtClean="0">
                <a:solidFill>
                  <a:srgbClr val="FFFFFF"/>
                </a:solidFill>
              </a:rPr>
              <a:pPr/>
              <a:t>34</a:t>
            </a:fld>
            <a:endParaRPr lang="en-US" altLang="en-US" smtClean="0">
              <a:solidFill>
                <a:srgbClr val="FFFFFF"/>
              </a:solidFill>
            </a:endParaRPr>
          </a:p>
        </p:txBody>
      </p:sp>
      <p:sp>
        <p:nvSpPr>
          <p:cNvPr id="40966" name="AutoShape 4"/>
          <p:cNvSpPr>
            <a:spLocks noChangeArrowheads="1"/>
          </p:cNvSpPr>
          <p:nvPr/>
        </p:nvSpPr>
        <p:spPr bwMode="auto">
          <a:xfrm>
            <a:off x="3581400" y="4267200"/>
            <a:ext cx="1524000" cy="1600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0967" name="Text Box 5"/>
          <p:cNvSpPr txBox="1">
            <a:spLocks noChangeArrowheads="1"/>
          </p:cNvSpPr>
          <p:nvPr/>
        </p:nvSpPr>
        <p:spPr bwMode="auto">
          <a:xfrm>
            <a:off x="3124200" y="3352800"/>
            <a:ext cx="2438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CPU data lines</a:t>
            </a:r>
          </a:p>
        </p:txBody>
      </p:sp>
      <p:sp>
        <p:nvSpPr>
          <p:cNvPr id="40968" name="Text Box 6"/>
          <p:cNvSpPr txBox="1">
            <a:spLocks noChangeArrowheads="1"/>
          </p:cNvSpPr>
          <p:nvPr/>
        </p:nvSpPr>
        <p:spPr bwMode="auto">
          <a:xfrm>
            <a:off x="5105400" y="5105400"/>
            <a:ext cx="1647825"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transceivers</a:t>
            </a:r>
          </a:p>
        </p:txBody>
      </p:sp>
      <p:sp>
        <p:nvSpPr>
          <p:cNvPr id="40969" name="Text Box 7"/>
          <p:cNvSpPr txBox="1">
            <a:spLocks noChangeArrowheads="1"/>
          </p:cNvSpPr>
          <p:nvPr/>
        </p:nvSpPr>
        <p:spPr bwMode="auto">
          <a:xfrm>
            <a:off x="6705600" y="4572000"/>
            <a:ext cx="1143000" cy="1200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ROM</a:t>
            </a:r>
          </a:p>
          <a:p>
            <a:pPr algn="ctr" eaLnBrk="1" hangingPunct="1"/>
            <a:r>
              <a:rPr kumimoji="1" lang="en-US" altLang="zh-TW" sz="2400">
                <a:latin typeface="Times New Roman" pitchFamily="18" charset="0"/>
              </a:rPr>
              <a:t>data</a:t>
            </a:r>
          </a:p>
          <a:p>
            <a:pPr algn="ctr" eaLnBrk="1" hangingPunct="1"/>
            <a:r>
              <a:rPr kumimoji="1" lang="en-US" altLang="zh-TW" sz="2400">
                <a:latin typeface="Times New Roman" pitchFamily="18" charset="0"/>
              </a:rPr>
              <a:t>lines</a:t>
            </a:r>
          </a:p>
        </p:txBody>
      </p:sp>
      <p:sp>
        <p:nvSpPr>
          <p:cNvPr id="40970" name="Text Box 8"/>
          <p:cNvSpPr txBox="1">
            <a:spLocks noChangeArrowheads="1"/>
          </p:cNvSpPr>
          <p:nvPr/>
        </p:nvSpPr>
        <p:spPr bwMode="auto">
          <a:xfrm>
            <a:off x="973138" y="4476750"/>
            <a:ext cx="889000" cy="1200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RAM</a:t>
            </a:r>
          </a:p>
          <a:p>
            <a:pPr algn="ctr" eaLnBrk="1" hangingPunct="1"/>
            <a:r>
              <a:rPr kumimoji="1" lang="en-US" altLang="zh-TW" sz="2400">
                <a:latin typeface="Times New Roman" pitchFamily="18" charset="0"/>
              </a:rPr>
              <a:t>data</a:t>
            </a:r>
          </a:p>
          <a:p>
            <a:pPr algn="ctr" eaLnBrk="1" hangingPunct="1"/>
            <a:r>
              <a:rPr kumimoji="1" lang="en-US" altLang="zh-TW" sz="2400">
                <a:latin typeface="Times New Roman" pitchFamily="18" charset="0"/>
              </a:rPr>
              <a:t>lines</a:t>
            </a:r>
          </a:p>
        </p:txBody>
      </p:sp>
      <p:sp>
        <p:nvSpPr>
          <p:cNvPr id="40971" name="Text Box 9"/>
          <p:cNvSpPr txBox="1">
            <a:spLocks noChangeArrowheads="1"/>
          </p:cNvSpPr>
          <p:nvPr/>
        </p:nvSpPr>
        <p:spPr bwMode="auto">
          <a:xfrm>
            <a:off x="1905000" y="5181600"/>
            <a:ext cx="1647825"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transceivers</a:t>
            </a:r>
          </a:p>
        </p:txBody>
      </p:sp>
      <p:sp>
        <p:nvSpPr>
          <p:cNvPr id="40972" name="Text Box 10"/>
          <p:cNvSpPr txBox="1">
            <a:spLocks noChangeArrowheads="1"/>
          </p:cNvSpPr>
          <p:nvPr/>
        </p:nvSpPr>
        <p:spPr bwMode="auto">
          <a:xfrm>
            <a:off x="3581400" y="3810000"/>
            <a:ext cx="1647825"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transceivers</a:t>
            </a:r>
          </a:p>
        </p:txBody>
      </p:sp>
      <p:sp>
        <p:nvSpPr>
          <p:cNvPr id="40973" name="Line 11"/>
          <p:cNvSpPr>
            <a:spLocks noChangeShapeType="1"/>
          </p:cNvSpPr>
          <p:nvPr/>
        </p:nvSpPr>
        <p:spPr bwMode="auto">
          <a:xfrm>
            <a:off x="2438400" y="4495800"/>
            <a:ext cx="0" cy="6858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0974" name="Line 12"/>
          <p:cNvSpPr>
            <a:spLocks noChangeShapeType="1"/>
          </p:cNvSpPr>
          <p:nvPr/>
        </p:nvSpPr>
        <p:spPr bwMode="auto">
          <a:xfrm>
            <a:off x="2819400" y="4495800"/>
            <a:ext cx="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0975" name="Text Box 13"/>
          <p:cNvSpPr txBox="1">
            <a:spLocks noChangeArrowheads="1"/>
          </p:cNvSpPr>
          <p:nvPr/>
        </p:nvSpPr>
        <p:spPr bwMode="auto">
          <a:xfrm>
            <a:off x="1873250" y="4038600"/>
            <a:ext cx="1314450"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OE1, T1</a:t>
            </a:r>
          </a:p>
        </p:txBody>
      </p:sp>
      <p:sp>
        <p:nvSpPr>
          <p:cNvPr id="40976" name="Text Box 14"/>
          <p:cNvSpPr txBox="1">
            <a:spLocks noChangeArrowheads="1"/>
          </p:cNvSpPr>
          <p:nvPr/>
        </p:nvSpPr>
        <p:spPr bwMode="auto">
          <a:xfrm>
            <a:off x="5445125" y="4495800"/>
            <a:ext cx="1314450"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OE2, T2</a:t>
            </a:r>
          </a:p>
        </p:txBody>
      </p:sp>
      <p:sp>
        <p:nvSpPr>
          <p:cNvPr id="40977" name="Line 15"/>
          <p:cNvSpPr>
            <a:spLocks noChangeShapeType="1"/>
          </p:cNvSpPr>
          <p:nvPr/>
        </p:nvSpPr>
        <p:spPr bwMode="auto">
          <a:xfrm flipH="1">
            <a:off x="5867400" y="4953000"/>
            <a:ext cx="0" cy="1524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0978" name="Text Box 16"/>
          <p:cNvSpPr txBox="1">
            <a:spLocks noChangeArrowheads="1"/>
          </p:cNvSpPr>
          <p:nvPr/>
        </p:nvSpPr>
        <p:spPr bwMode="auto">
          <a:xfrm>
            <a:off x="5673725" y="3657600"/>
            <a:ext cx="976313"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OE3, </a:t>
            </a:r>
          </a:p>
          <a:p>
            <a:pPr algn="ctr" eaLnBrk="1" hangingPunct="1"/>
            <a:r>
              <a:rPr kumimoji="1" lang="en-US" altLang="zh-TW" sz="2400">
                <a:latin typeface="Times New Roman" pitchFamily="18" charset="0"/>
              </a:rPr>
              <a:t>T3</a:t>
            </a:r>
          </a:p>
        </p:txBody>
      </p:sp>
      <p:sp>
        <p:nvSpPr>
          <p:cNvPr id="40979" name="Line 17"/>
          <p:cNvSpPr>
            <a:spLocks noChangeShapeType="1"/>
          </p:cNvSpPr>
          <p:nvPr/>
        </p:nvSpPr>
        <p:spPr bwMode="auto">
          <a:xfrm flipH="1">
            <a:off x="5257800" y="39624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0980" name="Line 18"/>
          <p:cNvSpPr>
            <a:spLocks noChangeShapeType="1"/>
          </p:cNvSpPr>
          <p:nvPr/>
        </p:nvSpPr>
        <p:spPr bwMode="auto">
          <a:xfrm flipH="1">
            <a:off x="5257800" y="41910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0981" name="Line 19"/>
          <p:cNvSpPr>
            <a:spLocks noChangeShapeType="1"/>
          </p:cNvSpPr>
          <p:nvPr/>
        </p:nvSpPr>
        <p:spPr bwMode="auto">
          <a:xfrm flipH="1">
            <a:off x="6324600" y="4953000"/>
            <a:ext cx="0" cy="1524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pic>
        <p:nvPicPr>
          <p:cNvPr id="40982" name="Picture 20" descr="MCj023758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651500"/>
            <a:ext cx="846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dirty="0" smtClean="0"/>
              <a:t>Exercise 0.5 : List OE1,2,3 and T1,2,3 for the followings cases</a:t>
            </a:r>
          </a:p>
        </p:txBody>
      </p:sp>
      <p:sp>
        <p:nvSpPr>
          <p:cNvPr id="41987" name="Rectangle 3"/>
          <p:cNvSpPr>
            <a:spLocks noGrp="1" noChangeArrowheads="1"/>
          </p:cNvSpPr>
          <p:nvPr>
            <p:ph idx="1"/>
          </p:nvPr>
        </p:nvSpPr>
        <p:spPr/>
        <p:txBody>
          <a:bodyPr/>
          <a:lstStyle/>
          <a:p>
            <a:pPr eaLnBrk="1" hangingPunct="1"/>
            <a:r>
              <a:rPr lang="zh-TW" altLang="en-US" sz="2000" smtClean="0"/>
              <a:t>a</a:t>
            </a:r>
            <a:r>
              <a:rPr lang="zh-TW" altLang="zh-TW" sz="2000" smtClean="0"/>
              <a:t>) </a:t>
            </a:r>
            <a:r>
              <a:rPr lang="en-US" altLang="zh-TW" sz="2000" smtClean="0"/>
              <a:t>CPU writes to RAM: </a:t>
            </a:r>
          </a:p>
          <a:p>
            <a:pPr lvl="1" eaLnBrk="1" hangingPunct="1"/>
            <a:r>
              <a:rPr lang="en-US" altLang="zh-TW" smtClean="0"/>
              <a:t>/OE1=___ ,  /OE2___,  /OE3=___,   T1___,  T2=____,  T3_____</a:t>
            </a:r>
          </a:p>
          <a:p>
            <a:pPr eaLnBrk="1" hangingPunct="1"/>
            <a:r>
              <a:rPr lang="en-US" altLang="zh-TW" sz="2000" smtClean="0"/>
              <a:t>b) CPU reads from ROM</a:t>
            </a:r>
          </a:p>
          <a:p>
            <a:pPr lvl="1" eaLnBrk="1" hangingPunct="1"/>
            <a:r>
              <a:rPr lang="en-US" altLang="zh-TW" smtClean="0"/>
              <a:t>/OE1=___ ,  /OE2___,  /OE3=___,   T1___,  T2=____,  T3_____</a:t>
            </a:r>
          </a:p>
          <a:p>
            <a:pPr eaLnBrk="1" hangingPunct="1"/>
            <a:r>
              <a:rPr lang="en-US" altLang="zh-TW" sz="2000" smtClean="0"/>
              <a:t>c) CPU reads from RAM</a:t>
            </a:r>
          </a:p>
          <a:p>
            <a:pPr lvl="1" eaLnBrk="1" hangingPunct="1"/>
            <a:r>
              <a:rPr lang="en-US" altLang="zh-TW" smtClean="0"/>
              <a:t>/OE1=___ ,  /OE2___,  /OE3=___,   T1___,  T2=____,  T3_____	</a:t>
            </a:r>
          </a:p>
          <a:p>
            <a:pPr eaLnBrk="1" hangingPunct="1"/>
            <a:endParaRPr lang="zh-TW" altLang="zh-TW" smtClean="0"/>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419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FA457753-9C6B-41B8-8EB3-1A86B3A4CC7D}" type="slidenum">
              <a:rPr lang="en-US" altLang="en-US" smtClean="0">
                <a:solidFill>
                  <a:srgbClr val="FFFFFF"/>
                </a:solidFill>
              </a:rPr>
              <a:pPr/>
              <a:t>35</a:t>
            </a:fld>
            <a:endParaRPr lang="en-US" altLang="en-US" smtClean="0">
              <a:solidFill>
                <a:srgbClr val="FFFFFF"/>
              </a:solidFill>
            </a:endParaRPr>
          </a:p>
        </p:txBody>
      </p:sp>
      <p:sp>
        <p:nvSpPr>
          <p:cNvPr id="41990" name="AutoShape 4"/>
          <p:cNvSpPr>
            <a:spLocks noChangeArrowheads="1"/>
          </p:cNvSpPr>
          <p:nvPr/>
        </p:nvSpPr>
        <p:spPr bwMode="auto">
          <a:xfrm>
            <a:off x="3581400" y="4800600"/>
            <a:ext cx="1524000" cy="1600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1991" name="Text Box 5"/>
          <p:cNvSpPr txBox="1">
            <a:spLocks noChangeArrowheads="1"/>
          </p:cNvSpPr>
          <p:nvPr/>
        </p:nvSpPr>
        <p:spPr bwMode="auto">
          <a:xfrm>
            <a:off x="3124200" y="3886200"/>
            <a:ext cx="2438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CPU data lines</a:t>
            </a:r>
          </a:p>
        </p:txBody>
      </p:sp>
      <p:sp>
        <p:nvSpPr>
          <p:cNvPr id="41992" name="Text Box 6"/>
          <p:cNvSpPr txBox="1">
            <a:spLocks noChangeArrowheads="1"/>
          </p:cNvSpPr>
          <p:nvPr/>
        </p:nvSpPr>
        <p:spPr bwMode="auto">
          <a:xfrm>
            <a:off x="5105400" y="5638800"/>
            <a:ext cx="1647825"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transceivers</a:t>
            </a:r>
          </a:p>
        </p:txBody>
      </p:sp>
      <p:sp>
        <p:nvSpPr>
          <p:cNvPr id="41993" name="Text Box 7"/>
          <p:cNvSpPr txBox="1">
            <a:spLocks noChangeArrowheads="1"/>
          </p:cNvSpPr>
          <p:nvPr/>
        </p:nvSpPr>
        <p:spPr bwMode="auto">
          <a:xfrm>
            <a:off x="6705600" y="5105400"/>
            <a:ext cx="1143000" cy="1200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ROM</a:t>
            </a:r>
          </a:p>
          <a:p>
            <a:pPr algn="ctr" eaLnBrk="1" hangingPunct="1"/>
            <a:r>
              <a:rPr kumimoji="1" lang="en-US" altLang="zh-TW" sz="2400">
                <a:latin typeface="Times New Roman" pitchFamily="18" charset="0"/>
              </a:rPr>
              <a:t>data</a:t>
            </a:r>
          </a:p>
          <a:p>
            <a:pPr algn="ctr" eaLnBrk="1" hangingPunct="1"/>
            <a:r>
              <a:rPr kumimoji="1" lang="en-US" altLang="zh-TW" sz="2400">
                <a:latin typeface="Times New Roman" pitchFamily="18" charset="0"/>
              </a:rPr>
              <a:t>lines</a:t>
            </a:r>
          </a:p>
        </p:txBody>
      </p:sp>
      <p:sp>
        <p:nvSpPr>
          <p:cNvPr id="41994" name="Text Box 8"/>
          <p:cNvSpPr txBox="1">
            <a:spLocks noChangeArrowheads="1"/>
          </p:cNvSpPr>
          <p:nvPr/>
        </p:nvSpPr>
        <p:spPr bwMode="auto">
          <a:xfrm>
            <a:off x="973138" y="5010150"/>
            <a:ext cx="889000" cy="1200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RAM</a:t>
            </a:r>
          </a:p>
          <a:p>
            <a:pPr algn="ctr" eaLnBrk="1" hangingPunct="1"/>
            <a:r>
              <a:rPr kumimoji="1" lang="en-US" altLang="zh-TW" sz="2400">
                <a:latin typeface="Times New Roman" pitchFamily="18" charset="0"/>
              </a:rPr>
              <a:t>data</a:t>
            </a:r>
          </a:p>
          <a:p>
            <a:pPr algn="ctr" eaLnBrk="1" hangingPunct="1"/>
            <a:r>
              <a:rPr kumimoji="1" lang="en-US" altLang="zh-TW" sz="2400">
                <a:latin typeface="Times New Roman" pitchFamily="18" charset="0"/>
              </a:rPr>
              <a:t>lines</a:t>
            </a:r>
          </a:p>
        </p:txBody>
      </p:sp>
      <p:sp>
        <p:nvSpPr>
          <p:cNvPr id="41995" name="Text Box 9"/>
          <p:cNvSpPr txBox="1">
            <a:spLocks noChangeArrowheads="1"/>
          </p:cNvSpPr>
          <p:nvPr/>
        </p:nvSpPr>
        <p:spPr bwMode="auto">
          <a:xfrm>
            <a:off x="1905000" y="5715000"/>
            <a:ext cx="1647825"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transceivers</a:t>
            </a:r>
          </a:p>
        </p:txBody>
      </p:sp>
      <p:sp>
        <p:nvSpPr>
          <p:cNvPr id="41996" name="Text Box 10"/>
          <p:cNvSpPr txBox="1">
            <a:spLocks noChangeArrowheads="1"/>
          </p:cNvSpPr>
          <p:nvPr/>
        </p:nvSpPr>
        <p:spPr bwMode="auto">
          <a:xfrm>
            <a:off x="3581400" y="4343400"/>
            <a:ext cx="1647825"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transceivers</a:t>
            </a:r>
          </a:p>
        </p:txBody>
      </p:sp>
      <p:sp>
        <p:nvSpPr>
          <p:cNvPr id="41997" name="Line 11"/>
          <p:cNvSpPr>
            <a:spLocks noChangeShapeType="1"/>
          </p:cNvSpPr>
          <p:nvPr/>
        </p:nvSpPr>
        <p:spPr bwMode="auto">
          <a:xfrm>
            <a:off x="2438400" y="5029200"/>
            <a:ext cx="0" cy="6858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1998" name="Line 12"/>
          <p:cNvSpPr>
            <a:spLocks noChangeShapeType="1"/>
          </p:cNvSpPr>
          <p:nvPr/>
        </p:nvSpPr>
        <p:spPr bwMode="auto">
          <a:xfrm>
            <a:off x="2819400" y="5029200"/>
            <a:ext cx="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1999" name="Text Box 13"/>
          <p:cNvSpPr txBox="1">
            <a:spLocks noChangeArrowheads="1"/>
          </p:cNvSpPr>
          <p:nvPr/>
        </p:nvSpPr>
        <p:spPr bwMode="auto">
          <a:xfrm>
            <a:off x="1873250" y="4572000"/>
            <a:ext cx="1314450"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OE1, T1</a:t>
            </a:r>
          </a:p>
        </p:txBody>
      </p:sp>
      <p:sp>
        <p:nvSpPr>
          <p:cNvPr id="42000" name="Text Box 14"/>
          <p:cNvSpPr txBox="1">
            <a:spLocks noChangeArrowheads="1"/>
          </p:cNvSpPr>
          <p:nvPr/>
        </p:nvSpPr>
        <p:spPr bwMode="auto">
          <a:xfrm>
            <a:off x="5445125" y="5029200"/>
            <a:ext cx="1314450"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OE2, T2</a:t>
            </a:r>
          </a:p>
        </p:txBody>
      </p:sp>
      <p:sp>
        <p:nvSpPr>
          <p:cNvPr id="42001" name="Line 15"/>
          <p:cNvSpPr>
            <a:spLocks noChangeShapeType="1"/>
          </p:cNvSpPr>
          <p:nvPr/>
        </p:nvSpPr>
        <p:spPr bwMode="auto">
          <a:xfrm flipH="1">
            <a:off x="5867400" y="5486400"/>
            <a:ext cx="0" cy="1524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2002" name="Text Box 16"/>
          <p:cNvSpPr txBox="1">
            <a:spLocks noChangeArrowheads="1"/>
          </p:cNvSpPr>
          <p:nvPr/>
        </p:nvSpPr>
        <p:spPr bwMode="auto">
          <a:xfrm>
            <a:off x="5673725" y="4191000"/>
            <a:ext cx="976313" cy="822325"/>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zh-TW" sz="2400">
                <a:latin typeface="Times New Roman" pitchFamily="18" charset="0"/>
              </a:rPr>
              <a:t>/</a:t>
            </a:r>
            <a:r>
              <a:rPr kumimoji="1" lang="en-US" altLang="zh-TW" sz="2400">
                <a:latin typeface="Times New Roman" pitchFamily="18" charset="0"/>
              </a:rPr>
              <a:t>OE3, </a:t>
            </a:r>
          </a:p>
          <a:p>
            <a:pPr algn="ctr" eaLnBrk="1" hangingPunct="1"/>
            <a:r>
              <a:rPr kumimoji="1" lang="en-US" altLang="zh-TW" sz="2400">
                <a:latin typeface="Times New Roman" pitchFamily="18" charset="0"/>
              </a:rPr>
              <a:t>T3</a:t>
            </a:r>
          </a:p>
        </p:txBody>
      </p:sp>
      <p:sp>
        <p:nvSpPr>
          <p:cNvPr id="42003" name="Line 17"/>
          <p:cNvSpPr>
            <a:spLocks noChangeShapeType="1"/>
          </p:cNvSpPr>
          <p:nvPr/>
        </p:nvSpPr>
        <p:spPr bwMode="auto">
          <a:xfrm flipH="1">
            <a:off x="5257800" y="44958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2004" name="Line 18"/>
          <p:cNvSpPr>
            <a:spLocks noChangeShapeType="1"/>
          </p:cNvSpPr>
          <p:nvPr/>
        </p:nvSpPr>
        <p:spPr bwMode="auto">
          <a:xfrm flipH="1">
            <a:off x="5257800" y="47244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2005" name="Line 19"/>
          <p:cNvSpPr>
            <a:spLocks noChangeShapeType="1"/>
          </p:cNvSpPr>
          <p:nvPr/>
        </p:nvSpPr>
        <p:spPr bwMode="auto">
          <a:xfrm flipH="1">
            <a:off x="6324600" y="5486400"/>
            <a:ext cx="0" cy="1524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2006" name="Text Box 20"/>
          <p:cNvSpPr txBox="1">
            <a:spLocks noChangeArrowheads="1"/>
          </p:cNvSpPr>
          <p:nvPr/>
        </p:nvSpPr>
        <p:spPr bwMode="auto">
          <a:xfrm>
            <a:off x="3200400" y="4191000"/>
            <a:ext cx="404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A</a:t>
            </a:r>
          </a:p>
          <a:p>
            <a:pPr eaLnBrk="1" hangingPunct="1"/>
            <a:r>
              <a:rPr kumimoji="1" lang="en-US" altLang="zh-TW" sz="2400">
                <a:latin typeface="Times New Roman" pitchFamily="18" charset="0"/>
              </a:rPr>
              <a:t>B</a:t>
            </a:r>
          </a:p>
        </p:txBody>
      </p:sp>
      <p:sp>
        <p:nvSpPr>
          <p:cNvPr id="42007" name="Text Box 21"/>
          <p:cNvSpPr txBox="1">
            <a:spLocks noChangeArrowheads="1"/>
          </p:cNvSpPr>
          <p:nvPr/>
        </p:nvSpPr>
        <p:spPr bwMode="auto">
          <a:xfrm>
            <a:off x="1905000" y="5257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A</a:t>
            </a:r>
          </a:p>
        </p:txBody>
      </p:sp>
      <p:sp>
        <p:nvSpPr>
          <p:cNvPr id="42008" name="Text Box 22"/>
          <p:cNvSpPr txBox="1">
            <a:spLocks noChangeArrowheads="1"/>
          </p:cNvSpPr>
          <p:nvPr/>
        </p:nvSpPr>
        <p:spPr bwMode="auto">
          <a:xfrm>
            <a:off x="3124200" y="52578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B</a:t>
            </a:r>
          </a:p>
        </p:txBody>
      </p:sp>
      <p:sp>
        <p:nvSpPr>
          <p:cNvPr id="42009" name="Text Box 23"/>
          <p:cNvSpPr txBox="1">
            <a:spLocks noChangeArrowheads="1"/>
          </p:cNvSpPr>
          <p:nvPr/>
        </p:nvSpPr>
        <p:spPr bwMode="auto">
          <a:xfrm>
            <a:off x="5029200" y="6019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B</a:t>
            </a:r>
          </a:p>
        </p:txBody>
      </p:sp>
      <p:sp>
        <p:nvSpPr>
          <p:cNvPr id="42010" name="Text Box 24"/>
          <p:cNvSpPr txBox="1">
            <a:spLocks noChangeArrowheads="1"/>
          </p:cNvSpPr>
          <p:nvPr/>
        </p:nvSpPr>
        <p:spPr bwMode="auto">
          <a:xfrm>
            <a:off x="6400800" y="6019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eaLnBrk="1" hangingPunct="1"/>
            <a:r>
              <a:rPr kumimoji="1" lang="en-US" altLang="zh-TW" sz="2400">
                <a:latin typeface="Times New Roman" pitchFamily="18" charset="0"/>
              </a:rPr>
              <a:t>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defRPr/>
            </a:pPr>
            <a:r>
              <a:rPr lang="en-US" altLang="zh-TW" sz="2300" dirty="0" smtClean="0"/>
              <a:t>Exercise 0.6</a:t>
            </a:r>
            <a:br>
              <a:rPr lang="en-US" altLang="zh-TW" sz="2300" dirty="0" smtClean="0"/>
            </a:br>
            <a:r>
              <a:rPr lang="en-US" altLang="zh-TW" sz="2300" dirty="0" smtClean="0"/>
              <a:t>Application 3 of Tri-state logic:</a:t>
            </a:r>
            <a:br>
              <a:rPr lang="en-US" altLang="zh-TW" sz="2300" dirty="0" smtClean="0"/>
            </a:br>
            <a:r>
              <a:rPr lang="en-US" altLang="zh-TW" sz="1600" dirty="0" smtClean="0"/>
              <a:t>Selection of control signal (resolved logic)</a:t>
            </a:r>
            <a:endParaRPr lang="zh-TW" altLang="en-US" sz="2300" dirty="0" smtClean="0"/>
          </a:p>
        </p:txBody>
      </p:sp>
      <p:sp>
        <p:nvSpPr>
          <p:cNvPr id="43011" name="Rectangle 3"/>
          <p:cNvSpPr>
            <a:spLocks noGrp="1" noChangeArrowheads="1"/>
          </p:cNvSpPr>
          <p:nvPr>
            <p:ph idx="1"/>
          </p:nvPr>
        </p:nvSpPr>
        <p:spPr/>
        <p:txBody>
          <a:bodyPr/>
          <a:lstStyle/>
          <a:p>
            <a:pPr eaLnBrk="1" hangingPunct="1"/>
            <a:r>
              <a:rPr lang="en-US" altLang="zh-TW" smtClean="0"/>
              <a:t>Output depends on Input_A if OE is _?___</a:t>
            </a:r>
          </a:p>
          <a:p>
            <a:pPr eaLnBrk="1" hangingPunct="1"/>
            <a:r>
              <a:rPr lang="en-US" altLang="zh-TW" smtClean="0"/>
              <a:t>Output depends on Input_B if OE is _?___</a:t>
            </a:r>
          </a:p>
          <a:p>
            <a:pPr eaLnBrk="1" hangingPunct="1"/>
            <a:r>
              <a:rPr lang="en-US" altLang="zh-TW" smtClean="0"/>
              <a:t>Discuss the operation of this circuit. </a:t>
            </a:r>
          </a:p>
          <a:p>
            <a:pPr eaLnBrk="1" hangingPunct="1"/>
            <a:endParaRPr lang="en-US" altLang="zh-TW" smtClean="0"/>
          </a:p>
          <a:p>
            <a:pPr eaLnBrk="1" hangingPunct="1"/>
            <a:endParaRPr lang="en-US" altLang="zh-TW" smtClean="0"/>
          </a:p>
        </p:txBody>
      </p:sp>
      <p:sp>
        <p:nvSpPr>
          <p:cNvPr id="43012" name="Footer Placeholder 4"/>
          <p:cNvSpPr>
            <a:spLocks noGrp="1"/>
          </p:cNvSpPr>
          <p:nvPr>
            <p:ph type="ftr" sz="quarter" idx="11"/>
          </p:nvPr>
        </p:nvSpPr>
        <p:spPr bwMode="auto">
          <a:xfrm>
            <a:off x="3151188"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E61810A8-C0CB-4223-B86E-4D76285FF713}" type="slidenum">
              <a:rPr lang="en-US" altLang="en-US" smtClean="0">
                <a:solidFill>
                  <a:srgbClr val="FFFFFF"/>
                </a:solidFill>
              </a:rPr>
              <a:pPr/>
              <a:t>36</a:t>
            </a:fld>
            <a:endParaRPr lang="en-US" altLang="en-US" smtClean="0">
              <a:solidFill>
                <a:srgbClr val="FFFFFF"/>
              </a:solidFill>
            </a:endParaRPr>
          </a:p>
        </p:txBody>
      </p:sp>
      <p:grpSp>
        <p:nvGrpSpPr>
          <p:cNvPr id="43014" name="Group 1"/>
          <p:cNvGrpSpPr>
            <a:grpSpLocks/>
          </p:cNvGrpSpPr>
          <p:nvPr/>
        </p:nvGrpSpPr>
        <p:grpSpPr bwMode="auto">
          <a:xfrm>
            <a:off x="2376488" y="4295775"/>
            <a:ext cx="3346450" cy="2438400"/>
            <a:chOff x="1758950" y="3352800"/>
            <a:chExt cx="5919788" cy="2667000"/>
          </a:xfrm>
        </p:grpSpPr>
        <p:sp>
          <p:nvSpPr>
            <p:cNvPr id="43015" name="Freeform 4"/>
            <p:cNvSpPr>
              <a:spLocks/>
            </p:cNvSpPr>
            <p:nvPr/>
          </p:nvSpPr>
          <p:spPr bwMode="auto">
            <a:xfrm>
              <a:off x="3335338" y="4572000"/>
              <a:ext cx="3065462"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3016" name="Freeform 5"/>
            <p:cNvSpPr>
              <a:spLocks/>
            </p:cNvSpPr>
            <p:nvPr/>
          </p:nvSpPr>
          <p:spPr bwMode="auto">
            <a:xfrm>
              <a:off x="3581400" y="5257800"/>
              <a:ext cx="1371600" cy="457200"/>
            </a:xfrm>
            <a:custGeom>
              <a:avLst/>
              <a:gdLst>
                <a:gd name="T0" fmla="*/ 2147483647 w 912"/>
                <a:gd name="T1" fmla="*/ 0 h 336"/>
                <a:gd name="T2" fmla="*/ 2147483647 w 912"/>
                <a:gd name="T3" fmla="*/ 2147483647 h 336"/>
                <a:gd name="T4" fmla="*/ 0 w 912"/>
                <a:gd name="T5" fmla="*/ 2147483647 h 336"/>
                <a:gd name="T6" fmla="*/ 0 60000 65536"/>
                <a:gd name="T7" fmla="*/ 0 60000 65536"/>
                <a:gd name="T8" fmla="*/ 0 60000 65536"/>
              </a:gdLst>
              <a:ahLst/>
              <a:cxnLst>
                <a:cxn ang="T6">
                  <a:pos x="T0" y="T1"/>
                </a:cxn>
                <a:cxn ang="T7">
                  <a:pos x="T2" y="T3"/>
                </a:cxn>
                <a:cxn ang="T8">
                  <a:pos x="T4" y="T5"/>
                </a:cxn>
              </a:cxnLst>
              <a:rect l="0" t="0" r="r" b="b"/>
              <a:pathLst>
                <a:path w="912" h="336">
                  <a:moveTo>
                    <a:pt x="912" y="0"/>
                  </a:moveTo>
                  <a:lnTo>
                    <a:pt x="912" y="336"/>
                  </a:lnTo>
                  <a:lnTo>
                    <a:pt x="0" y="336"/>
                  </a:ln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3017" name="Text Box 6"/>
            <p:cNvSpPr txBox="1">
              <a:spLocks noChangeArrowheads="1"/>
            </p:cNvSpPr>
            <p:nvPr/>
          </p:nvSpPr>
          <p:spPr bwMode="auto">
            <a:xfrm>
              <a:off x="1758950" y="4572000"/>
              <a:ext cx="11795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Input_B</a:t>
              </a:r>
            </a:p>
          </p:txBody>
        </p:sp>
        <p:sp>
          <p:nvSpPr>
            <p:cNvPr id="43018" name="Freeform 7"/>
            <p:cNvSpPr>
              <a:spLocks/>
            </p:cNvSpPr>
            <p:nvPr/>
          </p:nvSpPr>
          <p:spPr bwMode="auto">
            <a:xfrm>
              <a:off x="3429000" y="3352800"/>
              <a:ext cx="33528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3019" name="Text Box 8"/>
            <p:cNvSpPr txBox="1">
              <a:spLocks noChangeArrowheads="1"/>
            </p:cNvSpPr>
            <p:nvPr/>
          </p:nvSpPr>
          <p:spPr bwMode="auto">
            <a:xfrm>
              <a:off x="1844675" y="3352800"/>
              <a:ext cx="1196975"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Input_A</a:t>
              </a:r>
            </a:p>
          </p:txBody>
        </p:sp>
        <p:sp>
          <p:nvSpPr>
            <p:cNvPr id="43020" name="Text Box 9"/>
            <p:cNvSpPr txBox="1">
              <a:spLocks noChangeArrowheads="1"/>
            </p:cNvSpPr>
            <p:nvPr/>
          </p:nvSpPr>
          <p:spPr bwMode="auto">
            <a:xfrm>
              <a:off x="6651625" y="35052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43021" name="Line 10"/>
            <p:cNvSpPr>
              <a:spLocks noChangeShapeType="1"/>
            </p:cNvSpPr>
            <p:nvPr/>
          </p:nvSpPr>
          <p:spPr bwMode="auto">
            <a:xfrm flipV="1">
              <a:off x="6324600" y="3886200"/>
              <a:ext cx="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3022" name="Oval 11"/>
            <p:cNvSpPr>
              <a:spLocks noChangeArrowheads="1"/>
            </p:cNvSpPr>
            <p:nvPr/>
          </p:nvSpPr>
          <p:spPr bwMode="auto">
            <a:xfrm>
              <a:off x="6172200" y="3733800"/>
              <a:ext cx="228600" cy="2286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43023" name="Oval 12"/>
            <p:cNvSpPr>
              <a:spLocks noChangeArrowheads="1"/>
            </p:cNvSpPr>
            <p:nvPr/>
          </p:nvSpPr>
          <p:spPr bwMode="auto">
            <a:xfrm>
              <a:off x="6172200" y="4953000"/>
              <a:ext cx="228600" cy="2286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43024" name="Freeform 13"/>
            <p:cNvSpPr>
              <a:spLocks/>
            </p:cNvSpPr>
            <p:nvPr/>
          </p:nvSpPr>
          <p:spPr bwMode="auto">
            <a:xfrm>
              <a:off x="3810000" y="4267200"/>
              <a:ext cx="1219200" cy="1447800"/>
            </a:xfrm>
            <a:custGeom>
              <a:avLst/>
              <a:gdLst>
                <a:gd name="T0" fmla="*/ 2147483647 w 768"/>
                <a:gd name="T1" fmla="*/ 0 h 1008"/>
                <a:gd name="T2" fmla="*/ 2147483647 w 768"/>
                <a:gd name="T3" fmla="*/ 2147483647 h 1008"/>
                <a:gd name="T4" fmla="*/ 0 w 768"/>
                <a:gd name="T5" fmla="*/ 2147483647 h 1008"/>
                <a:gd name="T6" fmla="*/ 0 w 768"/>
                <a:gd name="T7" fmla="*/ 2147483647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1008">
                  <a:moveTo>
                    <a:pt x="768" y="0"/>
                  </a:moveTo>
                  <a:lnTo>
                    <a:pt x="768" y="192"/>
                  </a:lnTo>
                  <a:lnTo>
                    <a:pt x="0" y="192"/>
                  </a:lnTo>
                  <a:lnTo>
                    <a:pt x="0" y="1008"/>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3025" name="Oval 14"/>
            <p:cNvSpPr>
              <a:spLocks noChangeArrowheads="1"/>
            </p:cNvSpPr>
            <p:nvPr/>
          </p:nvSpPr>
          <p:spPr bwMode="auto">
            <a:xfrm>
              <a:off x="3733800" y="5562600"/>
              <a:ext cx="228600" cy="2286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43026" name="Text Box 15"/>
            <p:cNvSpPr txBox="1">
              <a:spLocks noChangeArrowheads="1"/>
            </p:cNvSpPr>
            <p:nvPr/>
          </p:nvSpPr>
          <p:spPr bwMode="auto">
            <a:xfrm>
              <a:off x="2667000" y="5562600"/>
              <a:ext cx="587375"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OE</a:t>
              </a:r>
            </a:p>
          </p:txBody>
        </p:sp>
        <p:sp>
          <p:nvSpPr>
            <p:cNvPr id="43027" name="Oval 16"/>
            <p:cNvSpPr>
              <a:spLocks noChangeArrowheads="1"/>
            </p:cNvSpPr>
            <p:nvPr/>
          </p:nvSpPr>
          <p:spPr bwMode="auto">
            <a:xfrm>
              <a:off x="4953000" y="4114800"/>
              <a:ext cx="152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zh-TW" dirty="0" smtClean="0"/>
              <a:t>Exercise 0.7</a:t>
            </a:r>
          </a:p>
        </p:txBody>
      </p:sp>
      <p:sp>
        <p:nvSpPr>
          <p:cNvPr id="44035" name="Rectangle 3"/>
          <p:cNvSpPr>
            <a:spLocks noGrp="1" noChangeArrowheads="1"/>
          </p:cNvSpPr>
          <p:nvPr>
            <p:ph idx="1"/>
          </p:nvPr>
        </p:nvSpPr>
        <p:spPr/>
        <p:txBody>
          <a:bodyPr/>
          <a:lstStyle/>
          <a:p>
            <a:pPr eaLnBrk="1" hangingPunct="1"/>
            <a:r>
              <a:rPr lang="en-US" altLang="zh-TW" smtClean="0"/>
              <a:t>Fill in ‘?’. Is it a “nor-gate” or an “or-gate”?</a:t>
            </a:r>
          </a:p>
          <a:p>
            <a:pPr eaLnBrk="1" hangingPunct="1"/>
            <a:r>
              <a:rPr lang="en-US" altLang="zh-TW" smtClean="0"/>
              <a:t>Discuss the operation of this circuit.</a:t>
            </a:r>
          </a:p>
          <a:p>
            <a:pPr eaLnBrk="1" hangingPunct="1"/>
            <a:r>
              <a:rPr lang="en-US" altLang="zh-TW" smtClean="0"/>
              <a:t>Answer :</a:t>
            </a: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440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91DF9B3B-A2B5-49AF-A135-A78E33A3C07A}" type="slidenum">
              <a:rPr lang="en-US" altLang="en-US" smtClean="0">
                <a:solidFill>
                  <a:srgbClr val="FFFFFF"/>
                </a:solidFill>
              </a:rPr>
              <a:pPr/>
              <a:t>37</a:t>
            </a:fld>
            <a:endParaRPr lang="en-US" altLang="en-US" smtClean="0">
              <a:solidFill>
                <a:srgbClr val="FFFFFF"/>
              </a:solidFill>
            </a:endParaRPr>
          </a:p>
        </p:txBody>
      </p:sp>
      <p:grpSp>
        <p:nvGrpSpPr>
          <p:cNvPr id="44038" name="Group 1"/>
          <p:cNvGrpSpPr>
            <a:grpSpLocks/>
          </p:cNvGrpSpPr>
          <p:nvPr/>
        </p:nvGrpSpPr>
        <p:grpSpPr bwMode="auto">
          <a:xfrm>
            <a:off x="457200" y="2971800"/>
            <a:ext cx="3962400" cy="3048000"/>
            <a:chOff x="2667000" y="2286000"/>
            <a:chExt cx="6154738" cy="3733800"/>
          </a:xfrm>
        </p:grpSpPr>
        <p:sp>
          <p:nvSpPr>
            <p:cNvPr id="44040" name="Freeform 4"/>
            <p:cNvSpPr>
              <a:spLocks/>
            </p:cNvSpPr>
            <p:nvPr/>
          </p:nvSpPr>
          <p:spPr bwMode="auto">
            <a:xfrm>
              <a:off x="4478338" y="4572000"/>
              <a:ext cx="3065462"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4041" name="Freeform 5"/>
            <p:cNvSpPr>
              <a:spLocks/>
            </p:cNvSpPr>
            <p:nvPr/>
          </p:nvSpPr>
          <p:spPr bwMode="auto">
            <a:xfrm>
              <a:off x="4572000" y="3352800"/>
              <a:ext cx="3352800" cy="990600"/>
            </a:xfrm>
            <a:custGeom>
              <a:avLst/>
              <a:gdLst>
                <a:gd name="T0" fmla="*/ 0 w 2112"/>
                <a:gd name="T1" fmla="*/ 2147483647 h 864"/>
                <a:gd name="T2" fmla="*/ 2147483647 w 2112"/>
                <a:gd name="T3" fmla="*/ 2147483647 h 864"/>
                <a:gd name="T4" fmla="*/ 2147483647 w 2112"/>
                <a:gd name="T5" fmla="*/ 0 h 864"/>
                <a:gd name="T6" fmla="*/ 2147483647 w 2112"/>
                <a:gd name="T7" fmla="*/ 2147483647 h 864"/>
                <a:gd name="T8" fmla="*/ 2147483647 w 2112"/>
                <a:gd name="T9" fmla="*/ 2147483647 h 864"/>
                <a:gd name="T10" fmla="*/ 2147483647 w 2112"/>
                <a:gd name="T11" fmla="*/ 2147483647 h 864"/>
                <a:gd name="T12" fmla="*/ 2147483647 w 2112"/>
                <a:gd name="T13" fmla="*/ 2147483647 h 864"/>
                <a:gd name="T14" fmla="*/ 2147483647 w 2112"/>
                <a:gd name="T15" fmla="*/ 2147483647 h 864"/>
                <a:gd name="T16" fmla="*/ 2147483647 w 2112"/>
                <a:gd name="T17" fmla="*/ 2147483647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 h="864">
                  <a:moveTo>
                    <a:pt x="0" y="432"/>
                  </a:moveTo>
                  <a:lnTo>
                    <a:pt x="720" y="432"/>
                  </a:lnTo>
                  <a:lnTo>
                    <a:pt x="720" y="0"/>
                  </a:lnTo>
                  <a:lnTo>
                    <a:pt x="1392" y="432"/>
                  </a:lnTo>
                  <a:lnTo>
                    <a:pt x="720" y="864"/>
                  </a:lnTo>
                  <a:lnTo>
                    <a:pt x="720" y="432"/>
                  </a:lnTo>
                  <a:lnTo>
                    <a:pt x="720" y="864"/>
                  </a:lnTo>
                  <a:lnTo>
                    <a:pt x="1392" y="432"/>
                  </a:lnTo>
                  <a:lnTo>
                    <a:pt x="2112" y="43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4042" name="Text Box 6"/>
            <p:cNvSpPr txBox="1">
              <a:spLocks noChangeArrowheads="1"/>
            </p:cNvSpPr>
            <p:nvPr/>
          </p:nvSpPr>
          <p:spPr bwMode="auto">
            <a:xfrm>
              <a:off x="7794625" y="3505200"/>
              <a:ext cx="1027113"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Output</a:t>
              </a:r>
            </a:p>
          </p:txBody>
        </p:sp>
        <p:sp>
          <p:nvSpPr>
            <p:cNvPr id="44043" name="Line 7"/>
            <p:cNvSpPr>
              <a:spLocks noChangeShapeType="1"/>
            </p:cNvSpPr>
            <p:nvPr/>
          </p:nvSpPr>
          <p:spPr bwMode="auto">
            <a:xfrm flipV="1">
              <a:off x="7467600" y="3886200"/>
              <a:ext cx="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4044" name="Oval 8"/>
            <p:cNvSpPr>
              <a:spLocks noChangeArrowheads="1"/>
            </p:cNvSpPr>
            <p:nvPr/>
          </p:nvSpPr>
          <p:spPr bwMode="auto">
            <a:xfrm>
              <a:off x="7315200" y="3733800"/>
              <a:ext cx="228600" cy="2286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44045" name="Oval 9"/>
            <p:cNvSpPr>
              <a:spLocks noChangeArrowheads="1"/>
            </p:cNvSpPr>
            <p:nvPr/>
          </p:nvSpPr>
          <p:spPr bwMode="auto">
            <a:xfrm>
              <a:off x="7315200" y="4953000"/>
              <a:ext cx="228600" cy="2286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44046" name="Text Box 10"/>
            <p:cNvSpPr txBox="1">
              <a:spLocks noChangeArrowheads="1"/>
            </p:cNvSpPr>
            <p:nvPr/>
          </p:nvSpPr>
          <p:spPr bwMode="auto">
            <a:xfrm>
              <a:off x="2667000" y="5562600"/>
              <a:ext cx="739775"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OE2</a:t>
              </a:r>
            </a:p>
          </p:txBody>
        </p:sp>
        <p:sp>
          <p:nvSpPr>
            <p:cNvPr id="44047" name="Rectangle 11"/>
            <p:cNvSpPr>
              <a:spLocks noChangeArrowheads="1"/>
            </p:cNvSpPr>
            <p:nvPr/>
          </p:nvSpPr>
          <p:spPr bwMode="auto">
            <a:xfrm>
              <a:off x="7315200" y="2819400"/>
              <a:ext cx="3810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en-US"/>
            </a:p>
          </p:txBody>
        </p:sp>
        <p:sp>
          <p:nvSpPr>
            <p:cNvPr id="44048" name="Line 12"/>
            <p:cNvSpPr>
              <a:spLocks noChangeShapeType="1"/>
            </p:cNvSpPr>
            <p:nvPr/>
          </p:nvSpPr>
          <p:spPr bwMode="auto">
            <a:xfrm flipV="1">
              <a:off x="7467600" y="33528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49" name="Line 13"/>
            <p:cNvSpPr>
              <a:spLocks noChangeShapeType="1"/>
            </p:cNvSpPr>
            <p:nvPr/>
          </p:nvSpPr>
          <p:spPr bwMode="auto">
            <a:xfrm flipV="1">
              <a:off x="7467600" y="24384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lIns="90000" tIns="46800" rIns="90000" bIns="46800" anchor="ctr">
              <a:spAutoFit/>
            </a:bodyPr>
            <a:lstStyle/>
            <a:p>
              <a:endParaRPr lang="en-US"/>
            </a:p>
          </p:txBody>
        </p:sp>
        <p:sp>
          <p:nvSpPr>
            <p:cNvPr id="44050" name="Line 14"/>
            <p:cNvSpPr>
              <a:spLocks noChangeShapeType="1"/>
            </p:cNvSpPr>
            <p:nvPr/>
          </p:nvSpPr>
          <p:spPr bwMode="auto">
            <a:xfrm>
              <a:off x="7239000" y="2438400"/>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51" name="Text Box 15"/>
            <p:cNvSpPr txBox="1">
              <a:spLocks noChangeArrowheads="1"/>
            </p:cNvSpPr>
            <p:nvPr/>
          </p:nvSpPr>
          <p:spPr bwMode="auto">
            <a:xfrm>
              <a:off x="7850587" y="2286000"/>
              <a:ext cx="554039" cy="457199"/>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en-US" sz="2400">
                  <a:latin typeface="Times New Roman" pitchFamily="18" charset="0"/>
                </a:rPr>
                <a:t>5</a:t>
              </a:r>
              <a:r>
                <a:rPr kumimoji="1" lang="en-US" altLang="zh-TW" sz="2400">
                  <a:latin typeface="Times New Roman" pitchFamily="18" charset="0"/>
                </a:rPr>
                <a:t>V</a:t>
              </a:r>
            </a:p>
          </p:txBody>
        </p:sp>
        <p:sp>
          <p:nvSpPr>
            <p:cNvPr id="44052" name="Text Box 16"/>
            <p:cNvSpPr txBox="1">
              <a:spLocks noChangeArrowheads="1"/>
            </p:cNvSpPr>
            <p:nvPr/>
          </p:nvSpPr>
          <p:spPr bwMode="auto">
            <a:xfrm>
              <a:off x="7850587" y="2844588"/>
              <a:ext cx="939800" cy="457199"/>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en-US" sz="2400">
                  <a:latin typeface="Times New Roman" pitchFamily="18" charset="0"/>
                </a:rPr>
                <a:t>10</a:t>
              </a:r>
              <a:r>
                <a:rPr kumimoji="1" lang="en-US" altLang="zh-TW" sz="2400">
                  <a:latin typeface="Times New Roman" pitchFamily="18" charset="0"/>
                </a:rPr>
                <a:t>K</a:t>
              </a:r>
              <a:r>
                <a:rPr kumimoji="1" lang="en-US" altLang="zh-TW" sz="2400">
                  <a:latin typeface="Times New Roman" pitchFamily="18" charset="0"/>
                  <a:sym typeface="Symbol" pitchFamily="18" charset="2"/>
                </a:rPr>
                <a:t></a:t>
              </a:r>
              <a:endParaRPr kumimoji="1" lang="en-US" altLang="zh-TW" sz="2400">
                <a:latin typeface="Times New Roman" pitchFamily="18" charset="0"/>
              </a:endParaRPr>
            </a:p>
          </p:txBody>
        </p:sp>
        <p:sp>
          <p:nvSpPr>
            <p:cNvPr id="44053" name="Freeform 17"/>
            <p:cNvSpPr>
              <a:spLocks/>
            </p:cNvSpPr>
            <p:nvPr/>
          </p:nvSpPr>
          <p:spPr bwMode="auto">
            <a:xfrm>
              <a:off x="3733800" y="4114800"/>
              <a:ext cx="2438400" cy="381000"/>
            </a:xfrm>
            <a:custGeom>
              <a:avLst/>
              <a:gdLst>
                <a:gd name="T0" fmla="*/ 2147483647 w 1536"/>
                <a:gd name="T1" fmla="*/ 0 h 240"/>
                <a:gd name="T2" fmla="*/ 2147483647 w 1536"/>
                <a:gd name="T3" fmla="*/ 2147483647 h 240"/>
                <a:gd name="T4" fmla="*/ 0 w 1536"/>
                <a:gd name="T5" fmla="*/ 2147483647 h 240"/>
                <a:gd name="T6" fmla="*/ 0 60000 65536"/>
                <a:gd name="T7" fmla="*/ 0 60000 65536"/>
                <a:gd name="T8" fmla="*/ 0 60000 65536"/>
              </a:gdLst>
              <a:ahLst/>
              <a:cxnLst>
                <a:cxn ang="T6">
                  <a:pos x="T0" y="T1"/>
                </a:cxn>
                <a:cxn ang="T7">
                  <a:pos x="T2" y="T3"/>
                </a:cxn>
                <a:cxn ang="T8">
                  <a:pos x="T4" y="T5"/>
                </a:cxn>
              </a:cxnLst>
              <a:rect l="0" t="0" r="r" b="b"/>
              <a:pathLst>
                <a:path w="1536" h="240">
                  <a:moveTo>
                    <a:pt x="1536" y="0"/>
                  </a:moveTo>
                  <a:lnTo>
                    <a:pt x="1536" y="240"/>
                  </a:lnTo>
                  <a:lnTo>
                    <a:pt x="0" y="24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54" name="Freeform 18"/>
            <p:cNvSpPr>
              <a:spLocks/>
            </p:cNvSpPr>
            <p:nvPr/>
          </p:nvSpPr>
          <p:spPr bwMode="auto">
            <a:xfrm>
              <a:off x="3429000" y="5410200"/>
              <a:ext cx="2438400" cy="381000"/>
            </a:xfrm>
            <a:custGeom>
              <a:avLst/>
              <a:gdLst>
                <a:gd name="T0" fmla="*/ 2147483647 w 1536"/>
                <a:gd name="T1" fmla="*/ 0 h 240"/>
                <a:gd name="T2" fmla="*/ 2147483647 w 1536"/>
                <a:gd name="T3" fmla="*/ 2147483647 h 240"/>
                <a:gd name="T4" fmla="*/ 0 w 1536"/>
                <a:gd name="T5" fmla="*/ 2147483647 h 240"/>
                <a:gd name="T6" fmla="*/ 0 60000 65536"/>
                <a:gd name="T7" fmla="*/ 0 60000 65536"/>
                <a:gd name="T8" fmla="*/ 0 60000 65536"/>
              </a:gdLst>
              <a:ahLst/>
              <a:cxnLst>
                <a:cxn ang="T6">
                  <a:pos x="T0" y="T1"/>
                </a:cxn>
                <a:cxn ang="T7">
                  <a:pos x="T2" y="T3"/>
                </a:cxn>
                <a:cxn ang="T8">
                  <a:pos x="T4" y="T5"/>
                </a:cxn>
              </a:cxnLst>
              <a:rect l="0" t="0" r="r" b="b"/>
              <a:pathLst>
                <a:path w="1536" h="240">
                  <a:moveTo>
                    <a:pt x="1536" y="0"/>
                  </a:moveTo>
                  <a:lnTo>
                    <a:pt x="1536" y="240"/>
                  </a:lnTo>
                  <a:lnTo>
                    <a:pt x="0" y="24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55" name="Text Box 19"/>
            <p:cNvSpPr txBox="1">
              <a:spLocks noChangeArrowheads="1"/>
            </p:cNvSpPr>
            <p:nvPr/>
          </p:nvSpPr>
          <p:spPr bwMode="auto">
            <a:xfrm>
              <a:off x="2667000" y="4267200"/>
              <a:ext cx="739775"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en-US" altLang="zh-TW" sz="2400">
                  <a:latin typeface="Times New Roman" pitchFamily="18" charset="0"/>
                </a:rPr>
                <a:t>OE1</a:t>
              </a:r>
            </a:p>
          </p:txBody>
        </p:sp>
        <p:sp>
          <p:nvSpPr>
            <p:cNvPr id="44056" name="Freeform 20"/>
            <p:cNvSpPr>
              <a:spLocks/>
            </p:cNvSpPr>
            <p:nvPr/>
          </p:nvSpPr>
          <p:spPr bwMode="auto">
            <a:xfrm>
              <a:off x="4267200" y="3886200"/>
              <a:ext cx="304800" cy="304800"/>
            </a:xfrm>
            <a:custGeom>
              <a:avLst/>
              <a:gdLst>
                <a:gd name="T0" fmla="*/ 2147483647 w 192"/>
                <a:gd name="T1" fmla="*/ 0 h 192"/>
                <a:gd name="T2" fmla="*/ 0 w 192"/>
                <a:gd name="T3" fmla="*/ 0 h 192"/>
                <a:gd name="T4" fmla="*/ 0 w 192"/>
                <a:gd name="T5" fmla="*/ 2147483647 h 192"/>
                <a:gd name="T6" fmla="*/ 0 60000 65536"/>
                <a:gd name="T7" fmla="*/ 0 60000 65536"/>
                <a:gd name="T8" fmla="*/ 0 60000 65536"/>
              </a:gdLst>
              <a:ahLst/>
              <a:cxnLst>
                <a:cxn ang="T6">
                  <a:pos x="T0" y="T1"/>
                </a:cxn>
                <a:cxn ang="T7">
                  <a:pos x="T2" y="T3"/>
                </a:cxn>
                <a:cxn ang="T8">
                  <a:pos x="T4" y="T5"/>
                </a:cxn>
              </a:cxnLst>
              <a:rect l="0" t="0" r="r" b="b"/>
              <a:pathLst>
                <a:path w="192" h="192">
                  <a:moveTo>
                    <a:pt x="192" y="0"/>
                  </a:moveTo>
                  <a:lnTo>
                    <a:pt x="0" y="0"/>
                  </a:lnTo>
                  <a:lnTo>
                    <a:pt x="0" y="19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57" name="Freeform 21"/>
            <p:cNvSpPr>
              <a:spLocks/>
            </p:cNvSpPr>
            <p:nvPr/>
          </p:nvSpPr>
          <p:spPr bwMode="auto">
            <a:xfrm>
              <a:off x="4191000" y="5029200"/>
              <a:ext cx="304800" cy="304800"/>
            </a:xfrm>
            <a:custGeom>
              <a:avLst/>
              <a:gdLst>
                <a:gd name="T0" fmla="*/ 2147483647 w 192"/>
                <a:gd name="T1" fmla="*/ 0 h 192"/>
                <a:gd name="T2" fmla="*/ 0 w 192"/>
                <a:gd name="T3" fmla="*/ 0 h 192"/>
                <a:gd name="T4" fmla="*/ 0 w 192"/>
                <a:gd name="T5" fmla="*/ 2147483647 h 192"/>
                <a:gd name="T6" fmla="*/ 0 60000 65536"/>
                <a:gd name="T7" fmla="*/ 0 60000 65536"/>
                <a:gd name="T8" fmla="*/ 0 60000 65536"/>
              </a:gdLst>
              <a:ahLst/>
              <a:cxnLst>
                <a:cxn ang="T6">
                  <a:pos x="T0" y="T1"/>
                </a:cxn>
                <a:cxn ang="T7">
                  <a:pos x="T2" y="T3"/>
                </a:cxn>
                <a:cxn ang="T8">
                  <a:pos x="T4" y="T5"/>
                </a:cxn>
              </a:cxnLst>
              <a:rect l="0" t="0" r="r" b="b"/>
              <a:pathLst>
                <a:path w="192" h="192">
                  <a:moveTo>
                    <a:pt x="192" y="0"/>
                  </a:moveTo>
                  <a:lnTo>
                    <a:pt x="0" y="0"/>
                  </a:lnTo>
                  <a:lnTo>
                    <a:pt x="0" y="19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3CCFF"/>
                  </a:solid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58" name="Line 22"/>
            <p:cNvSpPr>
              <a:spLocks noChangeShapeType="1"/>
            </p:cNvSpPr>
            <p:nvPr/>
          </p:nvSpPr>
          <p:spPr bwMode="auto">
            <a:xfrm>
              <a:off x="4038600" y="4191000"/>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59" name="Line 23"/>
            <p:cNvSpPr>
              <a:spLocks noChangeShapeType="1"/>
            </p:cNvSpPr>
            <p:nvPr/>
          </p:nvSpPr>
          <p:spPr bwMode="auto">
            <a:xfrm>
              <a:off x="3962400" y="5334000"/>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p>
              <a:endParaRPr lang="en-US"/>
            </a:p>
          </p:txBody>
        </p:sp>
        <p:sp>
          <p:nvSpPr>
            <p:cNvPr id="44060" name="Text Box 24"/>
            <p:cNvSpPr txBox="1">
              <a:spLocks noChangeArrowheads="1"/>
            </p:cNvSpPr>
            <p:nvPr/>
          </p:nvSpPr>
          <p:spPr bwMode="auto">
            <a:xfrm>
              <a:off x="4572000" y="3962400"/>
              <a:ext cx="554038"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en-US" sz="2400">
                  <a:latin typeface="Times New Roman" pitchFamily="18" charset="0"/>
                </a:rPr>
                <a:t>0</a:t>
              </a:r>
              <a:r>
                <a:rPr kumimoji="1" lang="en-US" altLang="zh-TW" sz="2400">
                  <a:latin typeface="Times New Roman" pitchFamily="18" charset="0"/>
                </a:rPr>
                <a:t>V</a:t>
              </a:r>
            </a:p>
          </p:txBody>
        </p:sp>
        <p:sp>
          <p:nvSpPr>
            <p:cNvPr id="44061" name="Text Box 25"/>
            <p:cNvSpPr txBox="1">
              <a:spLocks noChangeArrowheads="1"/>
            </p:cNvSpPr>
            <p:nvPr/>
          </p:nvSpPr>
          <p:spPr bwMode="auto">
            <a:xfrm>
              <a:off x="4572000" y="5181600"/>
              <a:ext cx="554038" cy="45720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18900000" algn="ctr" rotWithShape="0">
                      <a:srgbClr val="000099"/>
                    </a:outerShdw>
                  </a:effectLst>
                </a14:hiddenEffects>
              </a:ext>
            </a:extLst>
          </p:spPr>
          <p:txBody>
            <a:bodyPr wrap="none" lIns="90000" tIns="46800" rIns="90000" bIns="46800" anchor="ct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lgn="ctr" eaLnBrk="1" hangingPunct="1"/>
              <a:r>
                <a:rPr kumimoji="1" lang="zh-TW" altLang="en-US" sz="2400">
                  <a:latin typeface="Times New Roman" pitchFamily="18" charset="0"/>
                </a:rPr>
                <a:t>0</a:t>
              </a:r>
              <a:r>
                <a:rPr kumimoji="1" lang="en-US" altLang="zh-TW" sz="2400">
                  <a:latin typeface="Times New Roman" pitchFamily="18" charset="0"/>
                </a:rPr>
                <a:t>V</a:t>
              </a:r>
            </a:p>
          </p:txBody>
        </p:sp>
      </p:grpSp>
      <p:graphicFrame>
        <p:nvGraphicFramePr>
          <p:cNvPr id="44039" name="Object 2"/>
          <p:cNvGraphicFramePr>
            <a:graphicFrameLocks noChangeAspect="1"/>
          </p:cNvGraphicFramePr>
          <p:nvPr/>
        </p:nvGraphicFramePr>
        <p:xfrm>
          <a:off x="4603750" y="2667000"/>
          <a:ext cx="4519613" cy="3352800"/>
        </p:xfrm>
        <a:graphic>
          <a:graphicData uri="http://schemas.openxmlformats.org/presentationml/2006/ole">
            <mc:AlternateContent xmlns:mc="http://schemas.openxmlformats.org/markup-compatibility/2006">
              <mc:Choice xmlns:v="urn:schemas-microsoft-com:vml" Requires="v">
                <p:oleObj spid="_x0000_s44069" name="Document" r:id="rId3" imgW="6333761" imgH="4715727" progId="Word.Document.8">
                  <p:embed/>
                </p:oleObj>
              </mc:Choice>
              <mc:Fallback>
                <p:oleObj name="Document" r:id="rId3" imgW="6333761" imgH="4715727"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667000"/>
                        <a:ext cx="45196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altLang="zh-TW" smtClean="0"/>
              <a:t>Overview</a:t>
            </a:r>
          </a:p>
        </p:txBody>
      </p:sp>
      <p:sp>
        <p:nvSpPr>
          <p:cNvPr id="10243" name="Rectangle 3"/>
          <p:cNvSpPr>
            <a:spLocks noGrp="1" noChangeArrowheads="1"/>
          </p:cNvSpPr>
          <p:nvPr>
            <p:ph idx="1"/>
          </p:nvPr>
        </p:nvSpPr>
        <p:spPr/>
        <p:txBody>
          <a:bodyPr/>
          <a:lstStyle/>
          <a:p>
            <a:pPr eaLnBrk="1" hangingPunct="1"/>
            <a:r>
              <a:rPr lang="en-US" altLang="zh-TW" sz="4400" smtClean="0"/>
              <a:t>What is VHDL used for?</a:t>
            </a:r>
          </a:p>
          <a:p>
            <a:pPr eaLnBrk="1" hangingPunct="1"/>
            <a:r>
              <a:rPr lang="en-US" altLang="zh-TW" smtClean="0"/>
              <a:t>To design</a:t>
            </a:r>
          </a:p>
          <a:p>
            <a:pPr lvl="2" eaLnBrk="1" hangingPunct="1"/>
            <a:r>
              <a:rPr lang="en-US" altLang="zh-TW" smtClean="0"/>
              <a:t>Hardware systems (an industrial standard) </a:t>
            </a:r>
          </a:p>
          <a:p>
            <a:pPr lvl="2" eaLnBrk="1" hangingPunct="1"/>
            <a:r>
              <a:rPr lang="en-US" altLang="zh-TW" smtClean="0"/>
              <a:t>Microprocessors: Arm7 etc.</a:t>
            </a:r>
          </a:p>
          <a:p>
            <a:pPr lvl="2" eaLnBrk="1" hangingPunct="1"/>
            <a:r>
              <a:rPr lang="en-US" altLang="zh-TW" smtClean="0"/>
              <a:t>Design new Digital systems: e.g. mobile phone, camera chips </a:t>
            </a: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35230FB4-0185-42A0-86AF-3AE2FAB8FC57}" type="slidenum">
              <a:rPr lang="en-US" altLang="en-US" smtClean="0">
                <a:solidFill>
                  <a:srgbClr val="FFFFFF"/>
                </a:solidFill>
              </a:rPr>
              <a:pPr/>
              <a:t>4</a:t>
            </a:fld>
            <a:endParaRPr lang="en-US" altLang="en-US" smtClean="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zh-TW" smtClean="0"/>
              <a:t>Motivations</a:t>
            </a:r>
            <a:endParaRPr lang="en-US" altLang="en-US" smtClean="0"/>
          </a:p>
        </p:txBody>
      </p:sp>
      <p:sp>
        <p:nvSpPr>
          <p:cNvPr id="11267" name="Rectangle 3"/>
          <p:cNvSpPr>
            <a:spLocks noGrp="1" noChangeArrowheads="1"/>
          </p:cNvSpPr>
          <p:nvPr>
            <p:ph idx="1"/>
          </p:nvPr>
        </p:nvSpPr>
        <p:spPr/>
        <p:txBody>
          <a:bodyPr/>
          <a:lstStyle/>
          <a:p>
            <a:pPr eaLnBrk="1" hangingPunct="1"/>
            <a:r>
              <a:rPr lang="en-US" altLang="zh-TW" smtClean="0"/>
              <a:t>Learn to design digital systems.</a:t>
            </a:r>
          </a:p>
          <a:p>
            <a:pPr eaLnBrk="1" hangingPunct="1"/>
            <a:r>
              <a:rPr lang="en-US" altLang="zh-TW" smtClean="0"/>
              <a:t>Provide knowledge for you to :</a:t>
            </a:r>
          </a:p>
          <a:p>
            <a:pPr lvl="1" eaLnBrk="1" hangingPunct="1"/>
            <a:r>
              <a:rPr lang="en-US" altLang="zh-TW" smtClean="0"/>
              <a:t>Design products: </a:t>
            </a:r>
          </a:p>
          <a:p>
            <a:pPr lvl="2" eaLnBrk="1" hangingPunct="1"/>
            <a:r>
              <a:rPr lang="en-US" altLang="zh-TW" smtClean="0"/>
              <a:t>Robots controllers, media players, portable games, mobile phones.</a:t>
            </a:r>
          </a:p>
          <a:p>
            <a:pPr lvl="1" eaLnBrk="1" hangingPunct="1"/>
            <a:r>
              <a:rPr lang="en-US" altLang="zh-TW" smtClean="0"/>
              <a:t>Advanced examples</a:t>
            </a:r>
          </a:p>
          <a:p>
            <a:pPr lvl="2" eaLnBrk="1" hangingPunct="1"/>
            <a:r>
              <a:rPr lang="en-US" altLang="zh-TW" smtClean="0"/>
              <a:t>Image processing</a:t>
            </a:r>
          </a:p>
          <a:p>
            <a:pPr lvl="2" eaLnBrk="1" hangingPunct="1"/>
            <a:r>
              <a:rPr lang="en-US" altLang="zh-TW" smtClean="0"/>
              <a:t>Computer vision</a:t>
            </a:r>
          </a:p>
          <a:p>
            <a:pPr lvl="2" eaLnBrk="1" hangingPunct="1"/>
            <a:r>
              <a:rPr lang="en-US" altLang="zh-TW" smtClean="0"/>
              <a:t>Super computer</a:t>
            </a:r>
          </a:p>
          <a:p>
            <a:pPr lvl="1" eaLnBrk="1" hangingPunct="1"/>
            <a:r>
              <a:rPr lang="en-US" altLang="zh-TW" smtClean="0"/>
              <a:t>Start a business.</a:t>
            </a:r>
            <a:endParaRPr lang="en-US" altLang="en-US" smtClean="0"/>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25C0CCE0-4D97-4DD3-BF06-05CA7EE3B45B}" type="slidenum">
              <a:rPr lang="en-US" altLang="en-US" smtClean="0">
                <a:solidFill>
                  <a:srgbClr val="FFFFFF"/>
                </a:solidFill>
              </a:rPr>
              <a:pPr/>
              <a:t>5</a:t>
            </a:fld>
            <a:endParaRPr lang="en-US" altLang="en-US" smtClean="0">
              <a:solidFill>
                <a:srgbClr val="FFFFFF"/>
              </a:solidFill>
            </a:endParaRPr>
          </a:p>
        </p:txBody>
      </p:sp>
      <p:pic>
        <p:nvPicPr>
          <p:cNvPr id="11270" name="Picture 4" descr="MCj03980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752600"/>
            <a:ext cx="8810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C:\Users\khwong\AppData\Local\Microsoft\Windows\Temporary Internet Files\Content.IE5\WXJ0XO9A\MP91021797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4000500"/>
            <a:ext cx="19288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C:\Users\khwong\AppData\Local\Microsoft\Windows\Temporary Internet Files\Content.IE5\XHW131PG\MC90044188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609600"/>
            <a:ext cx="94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descr="C:\Users\khwong.PC91075\AppData\Local\Microsoft\Windows\Temporary Internet Files\Content.IE5\87LSN52W\UlhH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088" y="3489325"/>
            <a:ext cx="142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zh-TW" smtClean="0"/>
              <a:t>Examples of digital system design</a:t>
            </a:r>
            <a:endParaRPr lang="en-US" altLang="en-US" smtClean="0"/>
          </a:p>
        </p:txBody>
      </p:sp>
      <p:sp>
        <p:nvSpPr>
          <p:cNvPr id="12291" name="Rectangle 3"/>
          <p:cNvSpPr>
            <a:spLocks noGrp="1" noChangeArrowheads="1"/>
          </p:cNvSpPr>
          <p:nvPr>
            <p:ph idx="1"/>
          </p:nvPr>
        </p:nvSpPr>
        <p:spPr>
          <a:xfrm>
            <a:off x="457200" y="1600200"/>
            <a:ext cx="4343400" cy="4876800"/>
          </a:xfrm>
        </p:spPr>
        <p:txBody>
          <a:bodyPr/>
          <a:lstStyle/>
          <a:p>
            <a:pPr eaLnBrk="1" hangingPunct="1"/>
            <a:r>
              <a:rPr lang="en-US" altLang="zh-TW" smtClean="0"/>
              <a:t>Mass products</a:t>
            </a:r>
          </a:p>
          <a:p>
            <a:pPr lvl="1" eaLnBrk="1" hangingPunct="1"/>
            <a:r>
              <a:rPr lang="en-US" altLang="zh-TW" smtClean="0"/>
              <a:t>Media players</a:t>
            </a:r>
          </a:p>
          <a:p>
            <a:pPr lvl="1" eaLnBrk="1" hangingPunct="1"/>
            <a:r>
              <a:rPr lang="en-US" altLang="zh-TW" smtClean="0"/>
              <a:t>Mobile phones</a:t>
            </a:r>
          </a:p>
          <a:p>
            <a:pPr eaLnBrk="1" hangingPunct="1"/>
            <a:r>
              <a:rPr lang="en-US" altLang="zh-TW" smtClean="0"/>
              <a:t>Novel products</a:t>
            </a:r>
          </a:p>
          <a:p>
            <a:pPr lvl="1" eaLnBrk="1" hangingPunct="1"/>
            <a:r>
              <a:rPr lang="en-US" altLang="zh-TW" smtClean="0"/>
              <a:t>Wearable computer</a:t>
            </a:r>
          </a:p>
          <a:p>
            <a:pPr lvl="1" eaLnBrk="1" hangingPunct="1"/>
            <a:r>
              <a:rPr lang="en-US" altLang="zh-TW" smtClean="0"/>
              <a:t>Robots</a:t>
            </a:r>
          </a:p>
          <a:p>
            <a:pPr eaLnBrk="1" hangingPunct="1"/>
            <a:r>
              <a:rPr lang="en-US" altLang="zh-TW" smtClean="0"/>
              <a:t>Research</a:t>
            </a:r>
          </a:p>
          <a:p>
            <a:pPr lvl="1" eaLnBrk="1" hangingPunct="1"/>
            <a:r>
              <a:rPr lang="en-US" altLang="zh-TW" smtClean="0">
                <a:hlinkClick r:id="rId3"/>
              </a:rPr>
              <a:t>Real time edge detection for computer vision</a:t>
            </a:r>
            <a:endParaRPr lang="en-US" altLang="zh-TW" smtClean="0"/>
          </a:p>
          <a:p>
            <a:pPr lvl="1" eaLnBrk="1" hangingPunct="1"/>
            <a:endParaRPr lang="en-US" altLang="zh-TW" smtClean="0"/>
          </a:p>
          <a:p>
            <a:pPr eaLnBrk="1" hangingPunct="1"/>
            <a:endParaRPr lang="en-US" altLang="en-US" smtClean="0"/>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22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C1275106-79E7-47E4-A329-46D2D3415CE1}" type="slidenum">
              <a:rPr lang="en-US" altLang="en-US" smtClean="0">
                <a:solidFill>
                  <a:srgbClr val="FFFFFF"/>
                </a:solidFill>
              </a:rPr>
              <a:pPr/>
              <a:t>6</a:t>
            </a:fld>
            <a:endParaRPr lang="en-US" altLang="en-US" smtClean="0">
              <a:solidFill>
                <a:srgbClr val="FFFFFF"/>
              </a:solidFill>
            </a:endParaRPr>
          </a:p>
        </p:txBody>
      </p:sp>
      <p:sp>
        <p:nvSpPr>
          <p:cNvPr id="12294" name="Text Box 5"/>
          <p:cNvSpPr txBox="1">
            <a:spLocks noChangeArrowheads="1"/>
          </p:cNvSpPr>
          <p:nvPr/>
        </p:nvSpPr>
        <p:spPr bwMode="auto">
          <a:xfrm>
            <a:off x="4800600" y="3276600"/>
            <a:ext cx="2619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z="2400">
                <a:latin typeface="Times New Roman" pitchFamily="18" charset="0"/>
              </a:rPr>
              <a:t> </a:t>
            </a:r>
          </a:p>
        </p:txBody>
      </p:sp>
      <p:pic>
        <p:nvPicPr>
          <p:cNvPr id="12295" name="Picture 6" descr="v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62400"/>
            <a:ext cx="2079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7"/>
          <p:cNvSpPr txBox="1">
            <a:spLocks noChangeArrowheads="1"/>
          </p:cNvSpPr>
          <p:nvPr/>
        </p:nvSpPr>
        <p:spPr bwMode="auto">
          <a:xfrm>
            <a:off x="4605338" y="5843588"/>
            <a:ext cx="27352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endParaRPr lang="en-US" altLang="zh-TW" sz="2400">
              <a:latin typeface="Times New Roman" pitchFamily="18" charset="0"/>
            </a:endParaRPr>
          </a:p>
          <a:p>
            <a:r>
              <a:rPr lang="en-US" altLang="en-US" sz="1000" b="1">
                <a:latin typeface="Times New Roman" pitchFamily="18" charset="0"/>
                <a:hlinkClick r:id="rId5"/>
              </a:rPr>
              <a:t>www.cnn.com/.../06/10/mars.rover/index.html</a:t>
            </a:r>
            <a:r>
              <a:rPr lang="en-US" altLang="en-US" sz="2400">
                <a:latin typeface="Times New Roman" pitchFamily="18" charset="0"/>
              </a:rPr>
              <a:t> </a:t>
            </a:r>
          </a:p>
        </p:txBody>
      </p:sp>
      <p:pic>
        <p:nvPicPr>
          <p:cNvPr id="12297" name="Picture 1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05400"/>
            <a:ext cx="21907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1" descr="C:\Users\khwong.PC91075\AppData\Local\Microsoft\Windows\Temporary Internet Files\Content.IE5\Y6CEFL8E\micrdr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286000"/>
            <a:ext cx="19113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3" descr="C:\Users\khwong.PC91075\AppData\Local\Microsoft\Windows\Temporary Internet Files\Content.IE5\Z35MZEOR\glass[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4213" y="1473200"/>
            <a:ext cx="27622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zh-TW" smtClean="0"/>
              <a:t>To learn</a:t>
            </a:r>
            <a:endParaRPr lang="zh-TW" altLang="en-US" smtClean="0"/>
          </a:p>
        </p:txBody>
      </p:sp>
      <p:sp>
        <p:nvSpPr>
          <p:cNvPr id="13315" name="Rectangle 3"/>
          <p:cNvSpPr>
            <a:spLocks noGrp="1" noChangeArrowheads="1"/>
          </p:cNvSpPr>
          <p:nvPr>
            <p:ph idx="1"/>
          </p:nvPr>
        </p:nvSpPr>
        <p:spPr/>
        <p:txBody>
          <a:bodyPr/>
          <a:lstStyle/>
          <a:p>
            <a:pPr eaLnBrk="1" hangingPunct="1"/>
            <a:endParaRPr lang="en-US" altLang="zh-TW" smtClean="0"/>
          </a:p>
          <a:p>
            <a:pPr eaLnBrk="1" hangingPunct="1"/>
            <a:r>
              <a:rPr lang="en-US" altLang="zh-TW" smtClean="0"/>
              <a:t>Design digital processing components using programmable logic </a:t>
            </a:r>
          </a:p>
          <a:p>
            <a:pPr lvl="1" eaLnBrk="1" hangingPunct="1"/>
            <a:r>
              <a:rPr lang="en-US" altLang="zh-TW" smtClean="0"/>
              <a:t>Two existing Methods</a:t>
            </a:r>
          </a:p>
          <a:p>
            <a:pPr lvl="2" eaLnBrk="1" hangingPunct="1"/>
            <a:r>
              <a:rPr lang="en-US" altLang="zh-TW" smtClean="0"/>
              <a:t>(a) Schematic, (too complicated</a:t>
            </a:r>
          </a:p>
          <a:p>
            <a:pPr lvl="3" eaLnBrk="1" hangingPunct="1"/>
            <a:r>
              <a:rPr lang="en-US" altLang="zh-TW" smtClean="0"/>
              <a:t>But is suitable to describe the top level design like a data flow  block diagram</a:t>
            </a:r>
          </a:p>
          <a:p>
            <a:pPr lvl="2" eaLnBrk="1" hangingPunct="1"/>
            <a:r>
              <a:rPr lang="en-US" altLang="zh-TW" smtClean="0"/>
              <a:t>(b) Language (e.g. VHDL--</a:t>
            </a:r>
            <a:r>
              <a:rPr lang="en-US" altLang="zh-TW" sz="2000" b="1" i="1" smtClean="0"/>
              <a:t>V</a:t>
            </a:r>
            <a:r>
              <a:rPr lang="en-US" altLang="zh-TW" sz="2000" i="1" smtClean="0"/>
              <a:t>ery-High-Speed-Integrated-Circuits</a:t>
            </a:r>
            <a:r>
              <a:rPr lang="en-US" altLang="zh-TW" sz="2000" smtClean="0"/>
              <a:t> </a:t>
            </a:r>
            <a:r>
              <a:rPr lang="en-US" altLang="zh-TW" sz="2000" b="1" smtClean="0"/>
              <a:t>H</a:t>
            </a:r>
            <a:r>
              <a:rPr lang="en-US" altLang="zh-TW" sz="2000" smtClean="0"/>
              <a:t>ardware </a:t>
            </a:r>
            <a:r>
              <a:rPr lang="en-US" altLang="zh-TW" sz="2000" b="1" smtClean="0"/>
              <a:t>D</a:t>
            </a:r>
            <a:r>
              <a:rPr lang="en-US" altLang="zh-TW" sz="2000" smtClean="0"/>
              <a:t>escription </a:t>
            </a:r>
            <a:r>
              <a:rPr lang="en-US" altLang="zh-TW" sz="2000" b="1" smtClean="0"/>
              <a:t>L</a:t>
            </a:r>
            <a:r>
              <a:rPr lang="en-US" altLang="zh-TW" sz="2000" smtClean="0"/>
              <a:t>anguage): Each module in the schematic can be written in VHDL.</a:t>
            </a:r>
            <a:endParaRPr lang="en-US" altLang="zh-TW" smtClean="0"/>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33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BD7C03CD-38F5-411A-82EB-42523CE2347F}" type="slidenum">
              <a:rPr lang="en-US" altLang="en-US" smtClean="0">
                <a:solidFill>
                  <a:srgbClr val="FFFFFF"/>
                </a:solidFill>
              </a:rPr>
              <a:pPr/>
              <a:t>7</a:t>
            </a:fld>
            <a:endParaRPr lang="en-US" altLang="en-US" smtClean="0">
              <a:solidFill>
                <a:srgbClr val="FFFFFF"/>
              </a:solidFill>
            </a:endParaRPr>
          </a:p>
        </p:txBody>
      </p:sp>
      <p:pic>
        <p:nvPicPr>
          <p:cNvPr id="13318" name="Picture 4" descr="MCBS01024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777875"/>
            <a:ext cx="12192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MPj028914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33400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1" descr="C:\Users\khwong.PC91075\AppData\Local\Microsoft\Windows\Temporary Internet Files\Content.IE5\KP0P0EC5\debounceCircui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513" y="2667000"/>
            <a:ext cx="12017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981200" y="4876800"/>
            <a:ext cx="3246438" cy="180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spcBef>
                <a:spcPct val="20000"/>
              </a:spcBef>
              <a:buClr>
                <a:schemeClr val="bg2"/>
              </a:buClr>
              <a:buFont typeface="Monotype Sorts" charset="2"/>
              <a:buChar char="§"/>
            </a:pPr>
            <a:r>
              <a:rPr kumimoji="1" lang="en-US" altLang="zh-TW" sz="1400">
                <a:latin typeface="Times New Roman" pitchFamily="18" charset="0"/>
              </a:rPr>
              <a:t>1 entity </a:t>
            </a:r>
            <a:r>
              <a:rPr kumimoji="1" lang="en-US" altLang="zh-TW" sz="1400" i="1">
                <a:latin typeface="Times New Roman" pitchFamily="18" charset="0"/>
              </a:rPr>
              <a:t>and2</a:t>
            </a:r>
            <a:r>
              <a:rPr kumimoji="1" lang="en-US" altLang="zh-TW" sz="1400">
                <a:latin typeface="Times New Roman" pitchFamily="18" charset="0"/>
              </a:rPr>
              <a:t> is port (</a:t>
            </a:r>
            <a:r>
              <a:rPr kumimoji="1" lang="en-US" altLang="zh-TW" sz="1400" i="1">
                <a:latin typeface="Times New Roman" pitchFamily="18" charset="0"/>
              </a:rPr>
              <a:t>a,b</a:t>
            </a:r>
            <a:r>
              <a:rPr kumimoji="1" lang="en-US" altLang="zh-TW" sz="1400">
                <a:latin typeface="Times New Roman" pitchFamily="18" charset="0"/>
              </a:rPr>
              <a:t> : in std_logic;</a:t>
            </a:r>
          </a:p>
          <a:p>
            <a:r>
              <a:rPr kumimoji="1" lang="en-US" altLang="zh-TW" sz="1400">
                <a:latin typeface="Times New Roman" pitchFamily="18" charset="0"/>
              </a:rPr>
              <a:t>2                                    </a:t>
            </a:r>
            <a:r>
              <a:rPr kumimoji="1" lang="en-US" altLang="zh-TW" sz="1400" i="1">
                <a:latin typeface="Times New Roman" pitchFamily="18" charset="0"/>
              </a:rPr>
              <a:t>c</a:t>
            </a:r>
            <a:r>
              <a:rPr kumimoji="1" lang="en-US" altLang="zh-TW" sz="1400">
                <a:latin typeface="Times New Roman" pitchFamily="18" charset="0"/>
              </a:rPr>
              <a:t> : out std_logic);</a:t>
            </a:r>
          </a:p>
          <a:p>
            <a:r>
              <a:rPr kumimoji="1" lang="en-US" altLang="zh-TW" sz="1400">
                <a:latin typeface="Times New Roman" pitchFamily="18" charset="0"/>
              </a:rPr>
              <a:t>3 end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4 architecture </a:t>
            </a:r>
            <a:r>
              <a:rPr kumimoji="1" lang="en-US" altLang="zh-TW" sz="1400" i="1">
                <a:latin typeface="Times New Roman" pitchFamily="18" charset="0"/>
              </a:rPr>
              <a:t>and2_arch</a:t>
            </a:r>
            <a:r>
              <a:rPr kumimoji="1" lang="en-US" altLang="zh-TW" sz="1400">
                <a:latin typeface="Times New Roman" pitchFamily="18" charset="0"/>
              </a:rPr>
              <a:t> of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5 begin</a:t>
            </a:r>
          </a:p>
          <a:p>
            <a:r>
              <a:rPr kumimoji="1" lang="en-US" altLang="zh-TW" sz="1400">
                <a:latin typeface="Times New Roman" pitchFamily="18" charset="0"/>
              </a:rPr>
              <a:t>6    </a:t>
            </a:r>
            <a:r>
              <a:rPr kumimoji="1" lang="en-US" altLang="zh-TW" sz="1400" i="1">
                <a:latin typeface="Times New Roman" pitchFamily="18" charset="0"/>
              </a:rPr>
              <a:t>c</a:t>
            </a:r>
            <a:r>
              <a:rPr kumimoji="1" lang="en-US" altLang="zh-TW" sz="1400">
                <a:latin typeface="Times New Roman" pitchFamily="18" charset="0"/>
              </a:rPr>
              <a:t> &lt;=</a:t>
            </a:r>
            <a:r>
              <a:rPr kumimoji="1" lang="en-US" altLang="zh-TW" sz="1400" i="1">
                <a:latin typeface="Times New Roman" pitchFamily="18" charset="0"/>
              </a:rPr>
              <a:t>a</a:t>
            </a:r>
            <a:r>
              <a:rPr kumimoji="1" lang="en-US" altLang="zh-TW" sz="1400">
                <a:latin typeface="Times New Roman" pitchFamily="18" charset="0"/>
              </a:rPr>
              <a:t> and</a:t>
            </a:r>
            <a:r>
              <a:rPr kumimoji="1" lang="en-US" altLang="zh-TW" sz="1400" i="1">
                <a:latin typeface="Times New Roman" pitchFamily="18" charset="0"/>
              </a:rPr>
              <a:t> b</a:t>
            </a:r>
            <a:r>
              <a:rPr kumimoji="1" lang="en-US" altLang="zh-TW" sz="1400">
                <a:latin typeface="Times New Roman" pitchFamily="18" charset="0"/>
              </a:rPr>
              <a:t>;</a:t>
            </a:r>
          </a:p>
          <a:p>
            <a:r>
              <a:rPr kumimoji="1" lang="en-US" altLang="zh-TW" sz="1400">
                <a:latin typeface="Times New Roman" pitchFamily="18" charset="0"/>
              </a:rPr>
              <a:t>7 end </a:t>
            </a:r>
            <a:r>
              <a:rPr kumimoji="1" lang="en-US" altLang="zh-TW" sz="1400" i="1">
                <a:latin typeface="Times New Roman" pitchFamily="18" charset="0"/>
              </a:rPr>
              <a:t>and2_arch</a:t>
            </a:r>
          </a:p>
          <a:p>
            <a:endParaRPr lang="en-US" altLang="en-US" sz="1400">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wrap="square" numCol="1" anchorCtr="0" compatLnSpc="1">
            <a:prstTxWarp prst="textNoShape">
              <a:avLst/>
            </a:prstTxWarp>
          </a:bodyPr>
          <a:lstStyle/>
          <a:p>
            <a:pPr eaLnBrk="1" hangingPunct="1">
              <a:defRPr/>
            </a:pPr>
            <a:r>
              <a:rPr lang="en-US" altLang="zh-TW" cap="none" smtClean="0"/>
              <a:t>DIGITAL DESIGN</a:t>
            </a:r>
            <a:endParaRPr lang="zh-TW" altLang="en-US" cap="none" smtClean="0"/>
          </a:p>
        </p:txBody>
      </p:sp>
      <p:sp>
        <p:nvSpPr>
          <p:cNvPr id="14339" name="Rectangle 5"/>
          <p:cNvSpPr>
            <a:spLocks noGrp="1" noChangeArrowheads="1"/>
          </p:cNvSpPr>
          <p:nvPr>
            <p:ph type="subTitle" idx="1"/>
          </p:nvPr>
        </p:nvSpPr>
        <p:spPr/>
        <p:txBody>
          <a:bodyPr/>
          <a:lstStyle/>
          <a:p>
            <a:pPr eaLnBrk="1" hangingPunct="1"/>
            <a:r>
              <a:rPr lang="en-US" altLang="zh-TW" smtClean="0">
                <a:solidFill>
                  <a:srgbClr val="57576E"/>
                </a:solidFill>
              </a:rPr>
              <a:t>Work Flow</a:t>
            </a:r>
            <a:endParaRPr lang="zh-TW" altLang="en-US" smtClean="0">
              <a:solidFill>
                <a:srgbClr val="57576E"/>
              </a:solidFill>
            </a:endParaRPr>
          </a:p>
        </p:txBody>
      </p:sp>
      <p:sp>
        <p:nvSpPr>
          <p:cNvPr id="14340" name="Rectangle 1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4341" name="Rectangle 1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38A893DC-C394-40D9-8827-2803A4CD527B}" type="slidenum">
              <a:rPr lang="en-US" altLang="en-US" smtClean="0">
                <a:solidFill>
                  <a:srgbClr val="FFFFFF"/>
                </a:solidFill>
              </a:rPr>
              <a:pPr/>
              <a:t>8</a:t>
            </a:fld>
            <a:endParaRPr lang="en-US" altLang="en-US" smtClean="0">
              <a:solidFill>
                <a:srgbClr val="FFFFFF"/>
              </a:solidFill>
            </a:endParaRPr>
          </a:p>
        </p:txBody>
      </p:sp>
      <p:pic>
        <p:nvPicPr>
          <p:cNvPr id="14342" name="Picture 6" descr="MCj01985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14800"/>
            <a:ext cx="242728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zh-TW" smtClean="0"/>
              <a:t>Digital Design Work Flow</a:t>
            </a:r>
            <a:endParaRPr lang="zh-TW" altLang="en-US" smtClean="0"/>
          </a:p>
        </p:txBody>
      </p:sp>
      <p:sp>
        <p:nvSpPr>
          <p:cNvPr id="15363" name="Rectangle 3"/>
          <p:cNvSpPr>
            <a:spLocks noGrp="1" noChangeArrowheads="1"/>
          </p:cNvSpPr>
          <p:nvPr>
            <p:ph idx="1"/>
          </p:nvPr>
        </p:nvSpPr>
        <p:spPr/>
        <p:txBody>
          <a:bodyPr/>
          <a:lstStyle/>
          <a:p>
            <a:pPr eaLnBrk="1" hangingPunct="1"/>
            <a:r>
              <a:rPr lang="en-US" altLang="zh-TW" smtClean="0"/>
              <a:t>Idea generation </a:t>
            </a:r>
          </a:p>
          <a:p>
            <a:pPr eaLnBrk="1" hangingPunct="1"/>
            <a:r>
              <a:rPr lang="en-US" altLang="zh-TW" smtClean="0"/>
              <a:t>Drafting on paper</a:t>
            </a:r>
          </a:p>
          <a:p>
            <a:pPr eaLnBrk="1" hangingPunct="1"/>
            <a:r>
              <a:rPr lang="en-US" altLang="zh-TW" smtClean="0"/>
              <a:t>Design the chip (use VHDL) </a:t>
            </a:r>
          </a:p>
          <a:p>
            <a:pPr eaLnBrk="1" hangingPunct="1"/>
            <a:r>
              <a:rPr lang="en-US" altLang="zh-TW" smtClean="0"/>
              <a:t>Test</a:t>
            </a:r>
          </a:p>
          <a:p>
            <a:pPr eaLnBrk="1" hangingPunct="1"/>
            <a:r>
              <a:rPr lang="en-US" altLang="zh-TW" smtClean="0"/>
              <a:t>Manufacturing production line design</a:t>
            </a:r>
          </a:p>
          <a:p>
            <a:pPr eaLnBrk="1" hangingPunct="1"/>
            <a:r>
              <a:rPr lang="en-US" altLang="zh-TW" smtClean="0"/>
              <a:t>Quality control</a:t>
            </a:r>
          </a:p>
          <a:p>
            <a:pPr eaLnBrk="1" hangingPunct="1"/>
            <a:endParaRPr lang="en-US" altLang="zh-TW" smtClean="0"/>
          </a:p>
          <a:p>
            <a:pPr eaLnBrk="1" hangingPunct="1"/>
            <a:endParaRPr lang="en-US" altLang="zh-TW" smtClean="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r>
              <a:rPr lang="en-US" altLang="en-US" smtClean="0">
                <a:solidFill>
                  <a:srgbClr val="FFFFFF"/>
                </a:solidFill>
              </a:rPr>
              <a:t>VHDL 0 (v.7A) : Introduction</a:t>
            </a:r>
            <a:endParaRPr lang="en-US" altLang="en-US" smtClean="0">
              <a:solidFill>
                <a:srgbClr val="FFFFFF"/>
              </a:solidFill>
            </a:endParaRP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fld id="{2CF9DD3D-696C-4CAE-9BD9-02B569FA5170}" type="slidenum">
              <a:rPr lang="en-US" altLang="en-US" smtClean="0">
                <a:solidFill>
                  <a:srgbClr val="FFFFFF"/>
                </a:solidFill>
              </a:rPr>
              <a:pPr/>
              <a:t>9</a:t>
            </a:fld>
            <a:endParaRPr lang="en-US" altLang="en-US" smtClean="0">
              <a:solidFill>
                <a:srgbClr val="FFFFFF"/>
              </a:solidFill>
            </a:endParaRPr>
          </a:p>
        </p:txBody>
      </p:sp>
      <p:pic>
        <p:nvPicPr>
          <p:cNvPr id="15366" name="Picture 4" descr="MMj0323765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19200"/>
            <a:ext cx="9334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MCBS0063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113" y="3838575"/>
            <a:ext cx="914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descr="MCj03197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075" y="4310063"/>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MCj035257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9588" y="4495800"/>
            <a:ext cx="669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Freeform 9"/>
          <p:cNvSpPr>
            <a:spLocks/>
          </p:cNvSpPr>
          <p:nvPr/>
        </p:nvSpPr>
        <p:spPr bwMode="auto">
          <a:xfrm>
            <a:off x="419100" y="3505200"/>
            <a:ext cx="266700" cy="609600"/>
          </a:xfrm>
          <a:custGeom>
            <a:avLst/>
            <a:gdLst>
              <a:gd name="T0" fmla="*/ 2147483647 w 168"/>
              <a:gd name="T1" fmla="*/ 2147483647 h 384"/>
              <a:gd name="T2" fmla="*/ 2147483647 w 168"/>
              <a:gd name="T3" fmla="*/ 2147483647 h 384"/>
              <a:gd name="T4" fmla="*/ 2147483647 w 168"/>
              <a:gd name="T5" fmla="*/ 2147483647 h 384"/>
              <a:gd name="T6" fmla="*/ 2147483647 w 168"/>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384">
                <a:moveTo>
                  <a:pt x="168" y="384"/>
                </a:moveTo>
                <a:cubicBezTo>
                  <a:pt x="108" y="380"/>
                  <a:pt x="48" y="376"/>
                  <a:pt x="24" y="336"/>
                </a:cubicBezTo>
                <a:cubicBezTo>
                  <a:pt x="0" y="296"/>
                  <a:pt x="0" y="200"/>
                  <a:pt x="24" y="144"/>
                </a:cubicBezTo>
                <a:cubicBezTo>
                  <a:pt x="48" y="88"/>
                  <a:pt x="108" y="44"/>
                  <a:pt x="168"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Freeform 10"/>
          <p:cNvSpPr>
            <a:spLocks/>
          </p:cNvSpPr>
          <p:nvPr/>
        </p:nvSpPr>
        <p:spPr bwMode="auto">
          <a:xfrm>
            <a:off x="2895600" y="3505200"/>
            <a:ext cx="4343400" cy="609600"/>
          </a:xfrm>
          <a:custGeom>
            <a:avLst/>
            <a:gdLst>
              <a:gd name="T0" fmla="*/ 2147483647 w 3480"/>
              <a:gd name="T1" fmla="*/ 0 h 384"/>
              <a:gd name="T2" fmla="*/ 2147483647 w 3480"/>
              <a:gd name="T3" fmla="*/ 2147483647 h 384"/>
              <a:gd name="T4" fmla="*/ 0 w 3480"/>
              <a:gd name="T5" fmla="*/ 2147483647 h 384"/>
              <a:gd name="T6" fmla="*/ 0 60000 65536"/>
              <a:gd name="T7" fmla="*/ 0 60000 65536"/>
              <a:gd name="T8" fmla="*/ 0 60000 65536"/>
            </a:gdLst>
            <a:ahLst/>
            <a:cxnLst>
              <a:cxn ang="T6">
                <a:pos x="T0" y="T1"/>
              </a:cxn>
              <a:cxn ang="T7">
                <a:pos x="T2" y="T3"/>
              </a:cxn>
              <a:cxn ang="T8">
                <a:pos x="T4" y="T5"/>
              </a:cxn>
            </a:cxnLst>
            <a:rect l="0" t="0" r="r" b="b"/>
            <a:pathLst>
              <a:path w="3480" h="384">
                <a:moveTo>
                  <a:pt x="3024" y="0"/>
                </a:moveTo>
                <a:cubicBezTo>
                  <a:pt x="3252" y="64"/>
                  <a:pt x="3480" y="128"/>
                  <a:pt x="2976" y="192"/>
                </a:cubicBezTo>
                <a:cubicBezTo>
                  <a:pt x="2472" y="256"/>
                  <a:pt x="1236" y="320"/>
                  <a:pt x="0" y="384"/>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72" name="Picture 12" descr="C:\Users\khwong.PC91075\AppData\Local\Microsoft\Windows\Temporary Internet Files\Content.IE5\ZYQQ0JHW\Writing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713" y="1620838"/>
            <a:ext cx="9445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9"/>
          <p:cNvSpPr txBox="1">
            <a:spLocks noChangeArrowheads="1"/>
          </p:cNvSpPr>
          <p:nvPr/>
        </p:nvSpPr>
        <p:spPr bwMode="auto">
          <a:xfrm>
            <a:off x="5897563" y="1327150"/>
            <a:ext cx="3246437" cy="180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新細明體" pitchFamily="18" charset="-120"/>
              </a:defRPr>
            </a:lvl1pPr>
            <a:lvl2pPr marL="742950" indent="-285750">
              <a:defRPr>
                <a:solidFill>
                  <a:schemeClr val="tx1"/>
                </a:solidFill>
                <a:latin typeface="Tahoma" pitchFamily="34" charset="0"/>
                <a:ea typeface="新細明體" pitchFamily="18" charset="-120"/>
              </a:defRPr>
            </a:lvl2pPr>
            <a:lvl3pPr marL="1143000" indent="-228600">
              <a:defRPr>
                <a:solidFill>
                  <a:schemeClr val="tx1"/>
                </a:solidFill>
                <a:latin typeface="Tahoma" pitchFamily="34" charset="0"/>
                <a:ea typeface="新細明體" pitchFamily="18" charset="-120"/>
              </a:defRPr>
            </a:lvl3pPr>
            <a:lvl4pPr marL="1600200" indent="-228600">
              <a:defRPr>
                <a:solidFill>
                  <a:schemeClr val="tx1"/>
                </a:solidFill>
                <a:latin typeface="Tahoma" pitchFamily="34" charset="0"/>
                <a:ea typeface="新細明體" pitchFamily="18" charset="-120"/>
              </a:defRPr>
            </a:lvl4pPr>
            <a:lvl5pPr marL="2057400" indent="-228600">
              <a:defRPr>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Tahoma" pitchFamily="34" charset="0"/>
                <a:ea typeface="新細明體" pitchFamily="18" charset="-120"/>
              </a:defRPr>
            </a:lvl9pPr>
          </a:lstStyle>
          <a:p>
            <a:pPr>
              <a:spcBef>
                <a:spcPct val="20000"/>
              </a:spcBef>
              <a:buClr>
                <a:schemeClr val="bg2"/>
              </a:buClr>
              <a:buFont typeface="Monotype Sorts" charset="2"/>
              <a:buChar char="§"/>
            </a:pPr>
            <a:r>
              <a:rPr kumimoji="1" lang="en-US" altLang="zh-TW" sz="1400">
                <a:latin typeface="Times New Roman" pitchFamily="18" charset="0"/>
              </a:rPr>
              <a:t>1 entity </a:t>
            </a:r>
            <a:r>
              <a:rPr kumimoji="1" lang="en-US" altLang="zh-TW" sz="1400" i="1">
                <a:latin typeface="Times New Roman" pitchFamily="18" charset="0"/>
              </a:rPr>
              <a:t>and2</a:t>
            </a:r>
            <a:r>
              <a:rPr kumimoji="1" lang="en-US" altLang="zh-TW" sz="1400">
                <a:latin typeface="Times New Roman" pitchFamily="18" charset="0"/>
              </a:rPr>
              <a:t> is port (</a:t>
            </a:r>
            <a:r>
              <a:rPr kumimoji="1" lang="en-US" altLang="zh-TW" sz="1400" i="1">
                <a:latin typeface="Times New Roman" pitchFamily="18" charset="0"/>
              </a:rPr>
              <a:t>a,b</a:t>
            </a:r>
            <a:r>
              <a:rPr kumimoji="1" lang="en-US" altLang="zh-TW" sz="1400">
                <a:latin typeface="Times New Roman" pitchFamily="18" charset="0"/>
              </a:rPr>
              <a:t> : in std_logic;</a:t>
            </a:r>
          </a:p>
          <a:p>
            <a:r>
              <a:rPr kumimoji="1" lang="en-US" altLang="zh-TW" sz="1400">
                <a:latin typeface="Times New Roman" pitchFamily="18" charset="0"/>
              </a:rPr>
              <a:t>2                                    </a:t>
            </a:r>
            <a:r>
              <a:rPr kumimoji="1" lang="en-US" altLang="zh-TW" sz="1400" i="1">
                <a:latin typeface="Times New Roman" pitchFamily="18" charset="0"/>
              </a:rPr>
              <a:t>c</a:t>
            </a:r>
            <a:r>
              <a:rPr kumimoji="1" lang="en-US" altLang="zh-TW" sz="1400">
                <a:latin typeface="Times New Roman" pitchFamily="18" charset="0"/>
              </a:rPr>
              <a:t> : out std_logic);</a:t>
            </a:r>
          </a:p>
          <a:p>
            <a:r>
              <a:rPr kumimoji="1" lang="en-US" altLang="zh-TW" sz="1400">
                <a:latin typeface="Times New Roman" pitchFamily="18" charset="0"/>
              </a:rPr>
              <a:t>3 end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4 architecture </a:t>
            </a:r>
            <a:r>
              <a:rPr kumimoji="1" lang="en-US" altLang="zh-TW" sz="1400" i="1">
                <a:latin typeface="Times New Roman" pitchFamily="18" charset="0"/>
              </a:rPr>
              <a:t>and2_arch</a:t>
            </a:r>
            <a:r>
              <a:rPr kumimoji="1" lang="en-US" altLang="zh-TW" sz="1400">
                <a:latin typeface="Times New Roman" pitchFamily="18" charset="0"/>
              </a:rPr>
              <a:t> of </a:t>
            </a:r>
            <a:r>
              <a:rPr kumimoji="1" lang="en-US" altLang="zh-TW" sz="1400" i="1">
                <a:latin typeface="Times New Roman" pitchFamily="18" charset="0"/>
              </a:rPr>
              <a:t>and2</a:t>
            </a:r>
            <a:endParaRPr kumimoji="1" lang="en-US" altLang="zh-TW" sz="1400">
              <a:latin typeface="Times New Roman" pitchFamily="18" charset="0"/>
            </a:endParaRPr>
          </a:p>
          <a:p>
            <a:r>
              <a:rPr kumimoji="1" lang="en-US" altLang="zh-TW" sz="1400">
                <a:latin typeface="Times New Roman" pitchFamily="18" charset="0"/>
              </a:rPr>
              <a:t>5 begin</a:t>
            </a:r>
          </a:p>
          <a:p>
            <a:r>
              <a:rPr kumimoji="1" lang="en-US" altLang="zh-TW" sz="1400">
                <a:latin typeface="Times New Roman" pitchFamily="18" charset="0"/>
              </a:rPr>
              <a:t>6    </a:t>
            </a:r>
            <a:r>
              <a:rPr kumimoji="1" lang="en-US" altLang="zh-TW" sz="1400" i="1">
                <a:latin typeface="Times New Roman" pitchFamily="18" charset="0"/>
              </a:rPr>
              <a:t>c</a:t>
            </a:r>
            <a:r>
              <a:rPr kumimoji="1" lang="en-US" altLang="zh-TW" sz="1400">
                <a:latin typeface="Times New Roman" pitchFamily="18" charset="0"/>
              </a:rPr>
              <a:t> &lt;=</a:t>
            </a:r>
            <a:r>
              <a:rPr kumimoji="1" lang="en-US" altLang="zh-TW" sz="1400" i="1">
                <a:latin typeface="Times New Roman" pitchFamily="18" charset="0"/>
              </a:rPr>
              <a:t>a</a:t>
            </a:r>
            <a:r>
              <a:rPr kumimoji="1" lang="en-US" altLang="zh-TW" sz="1400">
                <a:latin typeface="Times New Roman" pitchFamily="18" charset="0"/>
              </a:rPr>
              <a:t> and</a:t>
            </a:r>
            <a:r>
              <a:rPr kumimoji="1" lang="en-US" altLang="zh-TW" sz="1400" i="1">
                <a:latin typeface="Times New Roman" pitchFamily="18" charset="0"/>
              </a:rPr>
              <a:t> b</a:t>
            </a:r>
            <a:r>
              <a:rPr kumimoji="1" lang="en-US" altLang="zh-TW" sz="1400">
                <a:latin typeface="Times New Roman" pitchFamily="18" charset="0"/>
              </a:rPr>
              <a:t>;</a:t>
            </a:r>
          </a:p>
          <a:p>
            <a:r>
              <a:rPr kumimoji="1" lang="en-US" altLang="zh-TW" sz="1400">
                <a:latin typeface="Times New Roman" pitchFamily="18" charset="0"/>
              </a:rPr>
              <a:t>7 end </a:t>
            </a:r>
            <a:r>
              <a:rPr kumimoji="1" lang="en-US" altLang="zh-TW" sz="1400" i="1">
                <a:latin typeface="Times New Roman" pitchFamily="18" charset="0"/>
              </a:rPr>
              <a:t>and2_arch</a:t>
            </a:r>
          </a:p>
          <a:p>
            <a:endParaRPr lang="en-US" altLang="en-US" sz="1400">
              <a:latin typeface="Times New Roman" pitchFamily="18"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4899</TotalTime>
  <Words>2120</Words>
  <Application>Microsoft Office PowerPoint</Application>
  <PresentationFormat>On-screen Show (4:3)</PresentationFormat>
  <Paragraphs>507</Paragraphs>
  <Slides>37</Slides>
  <Notes>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Clarity</vt:lpstr>
      <vt:lpstr>Document</vt:lpstr>
      <vt:lpstr>VHDL 0 Introduction to VHDL</vt:lpstr>
      <vt:lpstr>CENG3430 Rapid Prototyping of Digital Systems </vt:lpstr>
      <vt:lpstr>A quick run through</vt:lpstr>
      <vt:lpstr>Overview</vt:lpstr>
      <vt:lpstr>Motivations</vt:lpstr>
      <vt:lpstr>Examples of digital system design</vt:lpstr>
      <vt:lpstr>To learn</vt:lpstr>
      <vt:lpstr>DIGITAL DESIGN</vt:lpstr>
      <vt:lpstr>Digital Design Work Flow</vt:lpstr>
      <vt:lpstr>We use In our lab </vt:lpstr>
      <vt:lpstr>Re-programmable Hardware: FPGA Field Programmable Gate Array</vt:lpstr>
      <vt:lpstr>Inside a CLB (Configurable Logic block )</vt:lpstr>
      <vt:lpstr>Example: Virtex-II Architecture</vt:lpstr>
      <vt:lpstr>Software: to program an FPGA</vt:lpstr>
      <vt:lpstr> </vt:lpstr>
      <vt:lpstr>Test bench and timing simulation  use simulation to see if your design is correct or not.</vt:lpstr>
      <vt:lpstr>Summary of VHDL</vt:lpstr>
      <vt:lpstr>An example: “And” gate in VHDL</vt:lpstr>
      <vt:lpstr>Computer Engineering Market</vt:lpstr>
      <vt:lpstr>TSMC (Taiwan Semicon. Manufacturing Comp.) 台灣積體電路製造股份有限公司 http://www.tsmc.com </vt:lpstr>
      <vt:lpstr>Huawei Technologies Co. Ltd http://www.huawei.com/en/  </vt:lpstr>
      <vt:lpstr>References</vt:lpstr>
      <vt:lpstr>Appendix</vt:lpstr>
      <vt:lpstr>Major companies , a comparison in  2011 (from wiki)</vt:lpstr>
      <vt:lpstr>(from wiki) Wiki: 2009年資本額約新台幣2,589.6億元,市值約1兆6,000億元，為台灣股市中市值最大的公司。http://money.163.com 中国民营企业500强榜单发布,华为第一 (2011-08-25) </vt:lpstr>
      <vt:lpstr>Tri-state Logic </vt:lpstr>
      <vt:lpstr>Appendix 1:Tri-state logic **At the float state, the wire is cut</vt:lpstr>
      <vt:lpstr>Tri-state equivalent circuit (using output connect/cut view)</vt:lpstr>
      <vt:lpstr>Alternatively: we can treat the Tri-state equivalent circuit using the Rout impedance view</vt:lpstr>
      <vt:lpstr>Student ID: ___________,Date:_____________ Name: _______________ Exercise0.1:Tri-state logic with pull up resistor</vt:lpstr>
      <vt:lpstr> Exercise0.2:  Use Rout ( Impedance view) to explain the result of exercise 0.1</vt:lpstr>
      <vt:lpstr>Exercise 0.3 Application 1 of Tri-state logic: Input/Output pin</vt:lpstr>
      <vt:lpstr>Exercise 0.4 Application 2 of Tri-state logic: Transceivers for I/O data pins</vt:lpstr>
      <vt:lpstr>All data-lines are transceiver buffers</vt:lpstr>
      <vt:lpstr>Exercise 0.5 : List OE1,2,3 and T1,2,3 for the followings cases</vt:lpstr>
      <vt:lpstr>Exercise 0.6 Application 3 of Tri-state logic: Selection of control signal (resolved logic)</vt:lpstr>
      <vt:lpstr>Exercise 0.7</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Ceg3480 Digital Systems Design Course outline</dc:title>
  <dc:creator>CS&amp;E</dc:creator>
  <cp:lastModifiedBy>khwong</cp:lastModifiedBy>
  <cp:revision>142</cp:revision>
  <cp:lastPrinted>2000-09-05T03:44:56Z</cp:lastPrinted>
  <dcterms:created xsi:type="dcterms:W3CDTF">1999-08-26T01:17:25Z</dcterms:created>
  <dcterms:modified xsi:type="dcterms:W3CDTF">2017-01-18T04:08:52Z</dcterms:modified>
</cp:coreProperties>
</file>