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sldIdLst>
    <p:sldId id="256" r:id="rId2"/>
    <p:sldId id="297" r:id="rId3"/>
    <p:sldId id="273" r:id="rId4"/>
    <p:sldId id="263" r:id="rId5"/>
    <p:sldId id="280" r:id="rId6"/>
    <p:sldId id="279" r:id="rId7"/>
    <p:sldId id="264" r:id="rId8"/>
    <p:sldId id="311" r:id="rId9"/>
    <p:sldId id="281" r:id="rId10"/>
    <p:sldId id="265" r:id="rId11"/>
    <p:sldId id="299" r:id="rId12"/>
    <p:sldId id="282" r:id="rId13"/>
    <p:sldId id="300" r:id="rId14"/>
    <p:sldId id="308" r:id="rId15"/>
    <p:sldId id="306" r:id="rId16"/>
    <p:sldId id="309" r:id="rId17"/>
    <p:sldId id="305" r:id="rId18"/>
    <p:sldId id="304" r:id="rId19"/>
    <p:sldId id="283" r:id="rId20"/>
    <p:sldId id="310" r:id="rId21"/>
    <p:sldId id="301" r:id="rId22"/>
    <p:sldId id="302" r:id="rId23"/>
    <p:sldId id="294" r:id="rId24"/>
    <p:sldId id="314" r:id="rId25"/>
    <p:sldId id="313" r:id="rId26"/>
    <p:sldId id="318" r:id="rId27"/>
    <p:sldId id="315" r:id="rId28"/>
    <p:sldId id="316" r:id="rId29"/>
    <p:sldId id="317" r:id="rId30"/>
    <p:sldId id="267" r:id="rId31"/>
    <p:sldId id="268"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BA3B11B-295E-4F4A-A638-2F3844FA13FF}" type="slidenum">
              <a:rPr lang="en-US" altLang="en-US"/>
              <a:pPr>
                <a:defRPr/>
              </a:pPr>
              <a:t>‹#›</a:t>
            </a:fld>
            <a:endParaRPr lang="en-US" altLang="en-US"/>
          </a:p>
        </p:txBody>
      </p:sp>
    </p:spTree>
    <p:extLst>
      <p:ext uri="{BB962C8B-B14F-4D97-AF65-F5344CB8AC3E}">
        <p14:creationId xmlns:p14="http://schemas.microsoft.com/office/powerpoint/2010/main" val="3188806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grpSp>
      <p:sp>
        <p:nvSpPr>
          <p:cNvPr id="22540" name="Rectangle 12"/>
          <p:cNvSpPr>
            <a:spLocks noGrp="1" noChangeArrowheads="1"/>
          </p:cNvSpPr>
          <p:nvPr>
            <p:ph type="ctrTitle"/>
          </p:nvPr>
        </p:nvSpPr>
        <p:spPr>
          <a:xfrm>
            <a:off x="685800" y="1219200"/>
            <a:ext cx="7772400" cy="1933575"/>
          </a:xfrm>
        </p:spPr>
        <p:txBody>
          <a:bodyPr anchor="b"/>
          <a:lstStyle>
            <a:lvl1pPr algn="r">
              <a:defRPr sz="4400"/>
            </a:lvl1pPr>
          </a:lstStyle>
          <a:p>
            <a:pPr lvl="0"/>
            <a:r>
              <a:rPr lang="en-US" noProof="0" smtClean="0"/>
              <a:t>Click to edit Master title style</a:t>
            </a:r>
          </a:p>
        </p:txBody>
      </p:sp>
      <p:sp>
        <p:nvSpPr>
          <p:cNvPr id="22541"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pPr lvl="0"/>
            <a:r>
              <a:rPr lang="en-US" noProof="0" smtClean="0"/>
              <a:t>Click to edit Master subtitle style</a:t>
            </a:r>
          </a:p>
        </p:txBody>
      </p:sp>
      <p:sp>
        <p:nvSpPr>
          <p:cNvPr id="11" name="Rectangle 9"/>
          <p:cNvSpPr>
            <a:spLocks noGrp="1" noChangeArrowheads="1"/>
          </p:cNvSpPr>
          <p:nvPr>
            <p:ph type="dt" sz="half" idx="10"/>
          </p:nvPr>
        </p:nvSpPr>
        <p:spPr/>
        <p:txBody>
          <a:bodyPr/>
          <a:lstStyle>
            <a:lvl1pPr>
              <a:defRPr smtClean="0"/>
            </a:lvl1pPr>
          </a:lstStyle>
          <a:p>
            <a:pPr>
              <a:defRPr/>
            </a:pPr>
            <a:endParaRPr lang="en-US" altLang="en-US"/>
          </a:p>
        </p:txBody>
      </p:sp>
      <p:sp>
        <p:nvSpPr>
          <p:cNvPr id="12" name="Rectangle 10"/>
          <p:cNvSpPr>
            <a:spLocks noGrp="1" noChangeArrowheads="1"/>
          </p:cNvSpPr>
          <p:nvPr>
            <p:ph type="ftr" sz="quarter" idx="11"/>
          </p:nvPr>
        </p:nvSpPr>
        <p:spPr/>
        <p:txBody>
          <a:bodyPr/>
          <a:lstStyle>
            <a:lvl1pPr>
              <a:defRPr smtClean="0"/>
            </a:lvl1pPr>
          </a:lstStyle>
          <a:p>
            <a:pPr>
              <a:defRPr/>
            </a:pPr>
            <a:r>
              <a:rPr lang="en-US" smtClean="0"/>
              <a:t>VHDL 7: use of signals v.8a</a:t>
            </a:r>
            <a:endParaRPr lang="en-US"/>
          </a:p>
        </p:txBody>
      </p:sp>
      <p:sp>
        <p:nvSpPr>
          <p:cNvPr id="13" name="Rectangle 11"/>
          <p:cNvSpPr>
            <a:spLocks noGrp="1" noChangeArrowheads="1"/>
          </p:cNvSpPr>
          <p:nvPr>
            <p:ph type="sldNum" sz="quarter" idx="12"/>
          </p:nvPr>
        </p:nvSpPr>
        <p:spPr/>
        <p:txBody>
          <a:bodyPr/>
          <a:lstStyle>
            <a:lvl1pPr>
              <a:defRPr smtClean="0"/>
            </a:lvl1pPr>
          </a:lstStyle>
          <a:p>
            <a:pPr>
              <a:defRPr/>
            </a:pPr>
            <a:fld id="{CAC5C1DD-7FC8-430A-B27F-0C26DA1E07AA}" type="slidenum">
              <a:rPr lang="en-US" altLang="en-US"/>
              <a:pPr>
                <a:defRPr/>
              </a:pPr>
              <a:t>‹#›</a:t>
            </a:fld>
            <a:endParaRPr lang="en-US" altLang="en-US"/>
          </a:p>
        </p:txBody>
      </p:sp>
    </p:spTree>
    <p:extLst>
      <p:ext uri="{BB962C8B-B14F-4D97-AF65-F5344CB8AC3E}">
        <p14:creationId xmlns:p14="http://schemas.microsoft.com/office/powerpoint/2010/main" val="889502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0875A2E9-E158-4082-ACA5-F819838B85E4}" type="slidenum">
              <a:rPr lang="en-US" altLang="en-US"/>
              <a:pPr>
                <a:defRPr/>
              </a:pPr>
              <a:t>‹#›</a:t>
            </a:fld>
            <a:endParaRPr lang="en-US" altLang="en-US"/>
          </a:p>
        </p:txBody>
      </p:sp>
    </p:spTree>
    <p:extLst>
      <p:ext uri="{BB962C8B-B14F-4D97-AF65-F5344CB8AC3E}">
        <p14:creationId xmlns:p14="http://schemas.microsoft.com/office/powerpoint/2010/main" val="342584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CE09807F-E6AD-4D45-B799-49C1334274B9}" type="slidenum">
              <a:rPr lang="en-US" altLang="en-US"/>
              <a:pPr>
                <a:defRPr/>
              </a:pPr>
              <a:t>‹#›</a:t>
            </a:fld>
            <a:endParaRPr lang="en-US" altLang="en-US"/>
          </a:p>
        </p:txBody>
      </p:sp>
    </p:spTree>
    <p:extLst>
      <p:ext uri="{BB962C8B-B14F-4D97-AF65-F5344CB8AC3E}">
        <p14:creationId xmlns:p14="http://schemas.microsoft.com/office/powerpoint/2010/main" val="3765597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923D6FC6-1794-4037-B6CD-CE4B432D133A}" type="slidenum">
              <a:rPr lang="en-US" altLang="en-US"/>
              <a:pPr>
                <a:defRPr/>
              </a:pPr>
              <a:t>‹#›</a:t>
            </a:fld>
            <a:endParaRPr lang="en-US" altLang="en-US"/>
          </a:p>
        </p:txBody>
      </p:sp>
    </p:spTree>
    <p:extLst>
      <p:ext uri="{BB962C8B-B14F-4D97-AF65-F5344CB8AC3E}">
        <p14:creationId xmlns:p14="http://schemas.microsoft.com/office/powerpoint/2010/main" val="187868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D7A3C302-97B7-436B-8495-F376BC4E7056}" type="slidenum">
              <a:rPr lang="en-US" altLang="en-US"/>
              <a:pPr>
                <a:defRPr/>
              </a:pPr>
              <a:t>‹#›</a:t>
            </a:fld>
            <a:endParaRPr lang="en-US" altLang="en-US"/>
          </a:p>
        </p:txBody>
      </p:sp>
    </p:spTree>
    <p:extLst>
      <p:ext uri="{BB962C8B-B14F-4D97-AF65-F5344CB8AC3E}">
        <p14:creationId xmlns:p14="http://schemas.microsoft.com/office/powerpoint/2010/main" val="716082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4E230646-2FCC-44F4-B0F5-57FF47F5C431}" type="slidenum">
              <a:rPr lang="en-US" altLang="en-US"/>
              <a:pPr>
                <a:defRPr/>
              </a:pPr>
              <a:t>‹#›</a:t>
            </a:fld>
            <a:endParaRPr lang="en-US" altLang="en-US"/>
          </a:p>
        </p:txBody>
      </p:sp>
    </p:spTree>
    <p:extLst>
      <p:ext uri="{BB962C8B-B14F-4D97-AF65-F5344CB8AC3E}">
        <p14:creationId xmlns:p14="http://schemas.microsoft.com/office/powerpoint/2010/main" val="2084379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3BA8F28B-A6A3-451F-814E-EBF28AD90990}" type="slidenum">
              <a:rPr lang="en-US" altLang="en-US"/>
              <a:pPr>
                <a:defRPr/>
              </a:pPr>
              <a:t>‹#›</a:t>
            </a:fld>
            <a:endParaRPr lang="en-US" altLang="en-US"/>
          </a:p>
        </p:txBody>
      </p:sp>
    </p:spTree>
    <p:extLst>
      <p:ext uri="{BB962C8B-B14F-4D97-AF65-F5344CB8AC3E}">
        <p14:creationId xmlns:p14="http://schemas.microsoft.com/office/powerpoint/2010/main" val="10676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A5C5FC0C-402C-4D5B-A73A-D18468F12C7B}" type="slidenum">
              <a:rPr lang="en-US" altLang="en-US"/>
              <a:pPr>
                <a:defRPr/>
              </a:pPr>
              <a:t>‹#›</a:t>
            </a:fld>
            <a:endParaRPr lang="en-US" altLang="en-US"/>
          </a:p>
        </p:txBody>
      </p:sp>
    </p:spTree>
    <p:extLst>
      <p:ext uri="{BB962C8B-B14F-4D97-AF65-F5344CB8AC3E}">
        <p14:creationId xmlns:p14="http://schemas.microsoft.com/office/powerpoint/2010/main" val="3886589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EBC6D362-7E51-48CA-857B-8374331C5ACF}" type="slidenum">
              <a:rPr lang="en-US" altLang="en-US"/>
              <a:pPr>
                <a:defRPr/>
              </a:pPr>
              <a:t>‹#›</a:t>
            </a:fld>
            <a:endParaRPr lang="en-US" altLang="en-US"/>
          </a:p>
        </p:txBody>
      </p:sp>
    </p:spTree>
    <p:extLst>
      <p:ext uri="{BB962C8B-B14F-4D97-AF65-F5344CB8AC3E}">
        <p14:creationId xmlns:p14="http://schemas.microsoft.com/office/powerpoint/2010/main" val="2502101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41B404F3-AE09-4975-8196-F38E351DBD7B}" type="slidenum">
              <a:rPr lang="en-US" altLang="en-US"/>
              <a:pPr>
                <a:defRPr/>
              </a:pPr>
              <a:t>‹#›</a:t>
            </a:fld>
            <a:endParaRPr lang="en-US" altLang="en-US"/>
          </a:p>
        </p:txBody>
      </p:sp>
    </p:spTree>
    <p:extLst>
      <p:ext uri="{BB962C8B-B14F-4D97-AF65-F5344CB8AC3E}">
        <p14:creationId xmlns:p14="http://schemas.microsoft.com/office/powerpoint/2010/main" val="1463279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smtClean="0"/>
              <a:t>VHDL 7: use of signals v.8a</a:t>
            </a: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B261A9AA-B8F3-454D-949D-A7E5C65589F0}" type="slidenum">
              <a:rPr lang="en-US" altLang="en-US"/>
              <a:pPr>
                <a:defRPr/>
              </a:pPr>
              <a:t>‹#›</a:t>
            </a:fld>
            <a:endParaRPr lang="en-US" altLang="en-US"/>
          </a:p>
        </p:txBody>
      </p:sp>
    </p:spTree>
    <p:extLst>
      <p:ext uri="{BB962C8B-B14F-4D97-AF65-F5344CB8AC3E}">
        <p14:creationId xmlns:p14="http://schemas.microsoft.com/office/powerpoint/2010/main" val="3720141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071563" y="304800"/>
            <a:ext cx="7615237" cy="1106488"/>
            <a:chOff x="675" y="192"/>
            <a:chExt cx="4797" cy="697"/>
          </a:xfrm>
        </p:grpSpPr>
        <p:sp>
          <p:nvSpPr>
            <p:cNvPr id="1032" name="Oval 3"/>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033" name="Oval 4"/>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034" name="Oval 5"/>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035"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036"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grpSp>
      <p:sp>
        <p:nvSpPr>
          <p:cNvPr id="1027" name="Rectangle 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1513" name="Rectangle 9"/>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smtClean="0"/>
            </a:lvl1pPr>
          </a:lstStyle>
          <a:p>
            <a:pPr>
              <a:defRPr/>
            </a:pPr>
            <a:endParaRPr lang="en-US" altLang="en-US"/>
          </a:p>
        </p:txBody>
      </p:sp>
      <p:sp>
        <p:nvSpPr>
          <p:cNvPr id="21514" name="Rectangle 1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smtClean="0">
                <a:latin typeface="Arial" charset="0"/>
              </a:defRPr>
            </a:lvl1pPr>
          </a:lstStyle>
          <a:p>
            <a:pPr>
              <a:defRPr/>
            </a:pPr>
            <a:r>
              <a:rPr lang="en-US" smtClean="0"/>
              <a:t>VHDL 7: use of signals v.8a</a:t>
            </a:r>
            <a:endParaRPr lang="en-US"/>
          </a:p>
        </p:txBody>
      </p:sp>
      <p:sp>
        <p:nvSpPr>
          <p:cNvPr id="21515" name="Rectangle 11"/>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68402AC2-BBC7-4B79-B342-E2BEFF25E620}" type="slidenum">
              <a:rPr lang="en-US" altLang="en-US"/>
              <a:pPr>
                <a:defRPr/>
              </a:pPr>
              <a:t>‹#›</a:t>
            </a:fld>
            <a:endParaRPr lang="en-US" altLang="en-US"/>
          </a:p>
        </p:txBody>
      </p:sp>
      <p:sp>
        <p:nvSpPr>
          <p:cNvPr id="1031" name="Rectangle 1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1.pldworld.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Word_97_-_2003_Document1.doc"/></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
          <p:cNvSpPr>
            <a:spLocks noGrp="1" noChangeArrowheads="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3075" name="Rectangle 11"/>
          <p:cNvSpPr>
            <a:spLocks noGrp="1" noChangeArrowheads="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C3B1C457-2E2C-4E31-86BB-CE5AEE3AE868}" type="slidenum">
              <a:rPr lang="en-US" altLang="en-US" sz="1000"/>
              <a:pPr>
                <a:spcBef>
                  <a:spcPct val="0"/>
                </a:spcBef>
                <a:buClrTx/>
                <a:buFontTx/>
                <a:buNone/>
              </a:pPr>
              <a:t>1</a:t>
            </a:fld>
            <a:endParaRPr lang="en-US" altLang="en-US" sz="1000"/>
          </a:p>
        </p:txBody>
      </p:sp>
      <p:sp>
        <p:nvSpPr>
          <p:cNvPr id="3076" name="Rectangle 2"/>
          <p:cNvSpPr>
            <a:spLocks noGrp="1" noChangeArrowheads="1"/>
          </p:cNvSpPr>
          <p:nvPr>
            <p:ph type="ctrTitle"/>
          </p:nvPr>
        </p:nvSpPr>
        <p:spPr/>
        <p:txBody>
          <a:bodyPr/>
          <a:lstStyle/>
          <a:p>
            <a:pPr eaLnBrk="1" hangingPunct="1"/>
            <a:r>
              <a:rPr lang="en-US" altLang="en-US" smtClean="0"/>
              <a:t>VHDL 7</a:t>
            </a:r>
            <a:br>
              <a:rPr lang="en-US" altLang="en-US" smtClean="0"/>
            </a:br>
            <a:r>
              <a:rPr lang="en-US" altLang="en-US" smtClean="0"/>
              <a:t>Use of signals</a:t>
            </a:r>
          </a:p>
        </p:txBody>
      </p:sp>
      <p:sp>
        <p:nvSpPr>
          <p:cNvPr id="3077" name="Rectangle 3"/>
          <p:cNvSpPr>
            <a:spLocks noGrp="1" noChangeArrowheads="1"/>
          </p:cNvSpPr>
          <p:nvPr>
            <p:ph type="subTitle" idx="1"/>
          </p:nvPr>
        </p:nvSpPr>
        <p:spPr/>
        <p:txBody>
          <a:bodyPr/>
          <a:lstStyle/>
          <a:p>
            <a:pPr eaLnBrk="1" hangingPunct="1"/>
            <a:r>
              <a:rPr lang="en-US" altLang="en-US" smtClean="0"/>
              <a:t>In processes and concurrent statements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2291"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6C581831-FE0D-4D08-BD5E-5284ABF2FC33}" type="slidenum">
              <a:rPr lang="en-US" altLang="en-US" sz="1000"/>
              <a:pPr>
                <a:spcBef>
                  <a:spcPct val="0"/>
                </a:spcBef>
                <a:buClrTx/>
                <a:buFontTx/>
                <a:buNone/>
              </a:pPr>
              <a:t>10</a:t>
            </a:fld>
            <a:endParaRPr lang="en-US" altLang="en-US" sz="1000"/>
          </a:p>
        </p:txBody>
      </p:sp>
      <p:sp>
        <p:nvSpPr>
          <p:cNvPr id="12292" name="Rectangle 2"/>
          <p:cNvSpPr>
            <a:spLocks noGrp="1" noChangeArrowheads="1"/>
          </p:cNvSpPr>
          <p:nvPr>
            <p:ph type="title"/>
          </p:nvPr>
        </p:nvSpPr>
        <p:spPr/>
        <p:txBody>
          <a:bodyPr/>
          <a:lstStyle/>
          <a:p>
            <a:pPr eaLnBrk="1" hangingPunct="1"/>
            <a:r>
              <a:rPr lang="en-AU" altLang="en-US" sz="3400" b="1" smtClean="0"/>
              <a:t>Signals and variables in processes.</a:t>
            </a:r>
            <a:r>
              <a:rPr lang="en-AU" altLang="en-US" sz="3400" smtClean="0"/>
              <a:t> (see p80 of [1])</a:t>
            </a:r>
            <a:endParaRPr lang="en-US" altLang="en-US" sz="3400" u="sng" smtClean="0"/>
          </a:p>
        </p:txBody>
      </p:sp>
      <p:sp>
        <p:nvSpPr>
          <p:cNvPr id="12293" name="Rectangle 3"/>
          <p:cNvSpPr>
            <a:spLocks noGrp="1" noChangeArrowheads="1"/>
          </p:cNvSpPr>
          <p:nvPr>
            <p:ph type="body" idx="1"/>
          </p:nvPr>
        </p:nvSpPr>
        <p:spPr/>
        <p:txBody>
          <a:bodyPr/>
          <a:lstStyle/>
          <a:p>
            <a:pPr marL="812800" indent="-812800" eaLnBrk="1" hangingPunct="1"/>
            <a:r>
              <a:rPr lang="en-AU" altLang="en-US" sz="2400" smtClean="0"/>
              <a:t>Variables are same as in a sequential program. </a:t>
            </a:r>
          </a:p>
          <a:p>
            <a:pPr marL="812800" indent="-812800" eaLnBrk="1" hangingPunct="1"/>
            <a:r>
              <a:rPr lang="en-AU" altLang="en-US" sz="2400" smtClean="0"/>
              <a:t>Signals in Combinational processes: (see combinational_process3) </a:t>
            </a:r>
          </a:p>
          <a:p>
            <a:pPr marL="1168400" lvl="1" indent="-711200" eaLnBrk="1" hangingPunct="1"/>
            <a:r>
              <a:rPr lang="en-AU" altLang="en-US" sz="2100" smtClean="0"/>
              <a:t>All input signals of a combinational process must be in the sensitivity list: </a:t>
            </a:r>
          </a:p>
          <a:p>
            <a:pPr marL="1524000" lvl="2" indent="-609600" eaLnBrk="1" hangingPunct="1"/>
            <a:r>
              <a:rPr lang="en-AU" altLang="en-US" sz="1900" smtClean="0"/>
              <a:t>a combinational process has no edge triggering</a:t>
            </a:r>
          </a:p>
          <a:p>
            <a:pPr marL="1524000" lvl="2" indent="-609600" eaLnBrk="1" hangingPunct="1"/>
            <a:r>
              <a:rPr lang="en-AU" altLang="en-US" sz="1900" smtClean="0"/>
              <a:t>all inputs must be in the sensitivity list, (If not, unusual things may happen, otherwise those not in sensitivity inputs cannot affect the output – it is not right)</a:t>
            </a:r>
          </a:p>
          <a:p>
            <a:pPr marL="1168400" lvl="1" indent="-711200" eaLnBrk="1" hangingPunct="1"/>
            <a:r>
              <a:rPr lang="en-AU" altLang="en-US" sz="2100" smtClean="0"/>
              <a:t>Multiple signal assignments in combinational process: </a:t>
            </a:r>
          </a:p>
          <a:p>
            <a:pPr marL="1524000" lvl="2" indent="-609600" eaLnBrk="1" hangingPunct="1"/>
            <a:r>
              <a:rPr lang="en-AU" altLang="en-US" sz="1900" smtClean="0"/>
              <a:t>only the last assignment inside the process is effective.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3315"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078E90D8-02E4-4A80-9B74-9CBC9DFF87EC}" type="slidenum">
              <a:rPr lang="en-US" altLang="en-US" sz="1000"/>
              <a:pPr>
                <a:spcBef>
                  <a:spcPct val="0"/>
                </a:spcBef>
                <a:buClrTx/>
                <a:buFontTx/>
                <a:buNone/>
              </a:pPr>
              <a:t>11</a:t>
            </a:fld>
            <a:endParaRPr lang="en-US" altLang="en-US" sz="1000"/>
          </a:p>
        </p:txBody>
      </p:sp>
      <p:sp>
        <p:nvSpPr>
          <p:cNvPr id="13316" name="Rectangle 2"/>
          <p:cNvSpPr>
            <a:spLocks noGrp="1" noChangeArrowheads="1"/>
          </p:cNvSpPr>
          <p:nvPr>
            <p:ph type="title"/>
          </p:nvPr>
        </p:nvSpPr>
        <p:spPr/>
        <p:txBody>
          <a:bodyPr/>
          <a:lstStyle/>
          <a:p>
            <a:pPr eaLnBrk="1" hangingPunct="1"/>
            <a:r>
              <a:rPr lang="en-AU" altLang="en-US" sz="3400" b="1" smtClean="0"/>
              <a:t>7.1.3 </a:t>
            </a:r>
            <a:r>
              <a:rPr lang="en-AU" altLang="en-US" sz="3400" smtClean="0"/>
              <a:t>combination process</a:t>
            </a:r>
            <a:br>
              <a:rPr lang="en-AU" altLang="en-US" sz="3400" smtClean="0"/>
            </a:br>
            <a:endParaRPr lang="en-US" altLang="en-US" sz="3400" smtClean="0"/>
          </a:p>
        </p:txBody>
      </p:sp>
      <p:pic>
        <p:nvPicPr>
          <p:cNvPr id="13317"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303463"/>
            <a:ext cx="8229600" cy="3124200"/>
          </a:xfrm>
          <a:noFill/>
        </p:spPr>
      </p:pic>
      <p:sp>
        <p:nvSpPr>
          <p:cNvPr id="13318" name="Oval 4"/>
          <p:cNvSpPr>
            <a:spLocks noChangeArrowheads="1"/>
          </p:cNvSpPr>
          <p:nvPr/>
        </p:nvSpPr>
        <p:spPr bwMode="auto">
          <a:xfrm>
            <a:off x="3124200" y="2819400"/>
            <a:ext cx="1905000" cy="7620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3319" name="Line 5"/>
          <p:cNvSpPr>
            <a:spLocks noChangeShapeType="1"/>
          </p:cNvSpPr>
          <p:nvPr/>
        </p:nvSpPr>
        <p:spPr bwMode="auto">
          <a:xfrm>
            <a:off x="3581400" y="914400"/>
            <a:ext cx="1066800" cy="1981200"/>
          </a:xfrm>
          <a:prstGeom prst="line">
            <a:avLst/>
          </a:prstGeom>
          <a:noFill/>
          <a:ln w="9525">
            <a:solidFill>
              <a:schemeClr val="hlink"/>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0" name="Text Box 7"/>
          <p:cNvSpPr txBox="1">
            <a:spLocks noChangeArrowheads="1"/>
          </p:cNvSpPr>
          <p:nvPr/>
        </p:nvSpPr>
        <p:spPr bwMode="auto">
          <a:xfrm>
            <a:off x="2879725" y="5446713"/>
            <a:ext cx="56673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In processes: If multiple assignments occur to X</a:t>
            </a:r>
          </a:p>
          <a:p>
            <a:pPr>
              <a:spcBef>
                <a:spcPct val="0"/>
              </a:spcBef>
              <a:buClrTx/>
              <a:buFontTx/>
              <a:buNone/>
            </a:pPr>
            <a:r>
              <a:rPr lang="en-US" altLang="en-US" sz="1800"/>
              <a:t>the last assignment “X &lt;= ?“ overrides previous ones. </a:t>
            </a:r>
          </a:p>
        </p:txBody>
      </p:sp>
      <p:grpSp>
        <p:nvGrpSpPr>
          <p:cNvPr id="13321" name="Group 9"/>
          <p:cNvGrpSpPr>
            <a:grpSpLocks/>
          </p:cNvGrpSpPr>
          <p:nvPr/>
        </p:nvGrpSpPr>
        <p:grpSpPr bwMode="auto">
          <a:xfrm>
            <a:off x="6248400" y="30163"/>
            <a:ext cx="2590800" cy="2439987"/>
            <a:chOff x="7315200" y="1142999"/>
            <a:chExt cx="1520190" cy="2439263"/>
          </a:xfrm>
        </p:grpSpPr>
        <p:sp>
          <p:nvSpPr>
            <p:cNvPr id="13323" name="Rectangle 10"/>
            <p:cNvSpPr>
              <a:spLocks noChangeArrowheads="1"/>
            </p:cNvSpPr>
            <p:nvPr/>
          </p:nvSpPr>
          <p:spPr bwMode="auto">
            <a:xfrm>
              <a:off x="7315200" y="1142999"/>
              <a:ext cx="1520190" cy="2439263"/>
            </a:xfrm>
            <a:prstGeom prst="rect">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3324" name="TextBox 11"/>
            <p:cNvSpPr txBox="1">
              <a:spLocks noChangeArrowheads="1"/>
            </p:cNvSpPr>
            <p:nvPr/>
          </p:nvSpPr>
          <p:spPr bwMode="auto">
            <a:xfrm>
              <a:off x="7543800" y="1676400"/>
              <a:ext cx="1023321" cy="175432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Process()</a:t>
              </a:r>
            </a:p>
            <a:p>
              <a:pPr>
                <a:spcBef>
                  <a:spcPct val="0"/>
                </a:spcBef>
                <a:buClrTx/>
                <a:buFontTx/>
                <a:buNone/>
              </a:pPr>
              <a:r>
                <a:rPr lang="en-US" altLang="en-US" sz="1800"/>
                <a:t>Combination:</a:t>
              </a:r>
            </a:p>
            <a:p>
              <a:pPr>
                <a:spcBef>
                  <a:spcPct val="0"/>
                </a:spcBef>
                <a:buClrTx/>
                <a:buFontTx/>
                <a:buNone/>
              </a:pPr>
              <a:r>
                <a:rPr lang="en-US" altLang="en-US" sz="1800"/>
                <a:t>No cock edge detection</a:t>
              </a:r>
            </a:p>
            <a:p>
              <a:pPr>
                <a:spcBef>
                  <a:spcPct val="0"/>
                </a:spcBef>
                <a:buClrTx/>
                <a:buFontTx/>
                <a:buNone/>
              </a:pPr>
              <a:endParaRPr lang="en-US" altLang="en-US" sz="1800"/>
            </a:p>
            <a:p>
              <a:pPr>
                <a:spcBef>
                  <a:spcPct val="0"/>
                </a:spcBef>
                <a:buClrTx/>
                <a:buFontTx/>
                <a:buNone/>
              </a:pPr>
              <a:endParaRPr lang="en-US" altLang="en-US" sz="1800"/>
            </a:p>
          </p:txBody>
        </p:sp>
      </p:grpSp>
      <p:sp>
        <p:nvSpPr>
          <p:cNvPr id="13322" name="Line 5"/>
          <p:cNvSpPr>
            <a:spLocks noChangeShapeType="1"/>
          </p:cNvSpPr>
          <p:nvPr/>
        </p:nvSpPr>
        <p:spPr bwMode="auto">
          <a:xfrm flipV="1">
            <a:off x="3733800" y="762000"/>
            <a:ext cx="3048000" cy="304800"/>
          </a:xfrm>
          <a:prstGeom prst="line">
            <a:avLst/>
          </a:prstGeom>
          <a:noFill/>
          <a:ln w="9525">
            <a:solidFill>
              <a:schemeClr val="hlink"/>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4339"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6978AAF9-B5DC-4A3C-834F-96E188A32F1F}" type="slidenum">
              <a:rPr lang="en-US" altLang="en-US" sz="1000"/>
              <a:pPr>
                <a:spcBef>
                  <a:spcPct val="0"/>
                </a:spcBef>
                <a:buClrTx/>
                <a:buFontTx/>
                <a:buNone/>
              </a:pPr>
              <a:t>12</a:t>
            </a:fld>
            <a:endParaRPr lang="en-US" altLang="en-US" sz="1000"/>
          </a:p>
        </p:txBody>
      </p:sp>
      <p:sp>
        <p:nvSpPr>
          <p:cNvPr id="14340" name="Rectangle 2"/>
          <p:cNvSpPr>
            <a:spLocks noGrp="1" noChangeArrowheads="1"/>
          </p:cNvSpPr>
          <p:nvPr>
            <p:ph type="title"/>
          </p:nvPr>
        </p:nvSpPr>
        <p:spPr/>
        <p:txBody>
          <a:bodyPr/>
          <a:lstStyle/>
          <a:p>
            <a:pPr eaLnBrk="1" hangingPunct="1"/>
            <a:r>
              <a:rPr lang="en-AU" altLang="en-US" smtClean="0"/>
              <a:t>7.1.3 combination process</a:t>
            </a:r>
            <a:br>
              <a:rPr lang="en-AU" altLang="en-US" smtClean="0"/>
            </a:br>
            <a:r>
              <a:rPr lang="en-AU" altLang="en-US" sz="2600" smtClean="0"/>
              <a:t>It is a process but no clock edge sensing so no flip flop</a:t>
            </a:r>
            <a:endParaRPr lang="en-US" altLang="en-US" sz="2600" smtClean="0"/>
          </a:p>
        </p:txBody>
      </p:sp>
      <p:sp>
        <p:nvSpPr>
          <p:cNvPr id="14341" name="Rectangle 3"/>
          <p:cNvSpPr>
            <a:spLocks noGrp="1" noChangeArrowheads="1"/>
          </p:cNvSpPr>
          <p:nvPr>
            <p:ph type="body" idx="1"/>
          </p:nvPr>
        </p:nvSpPr>
        <p:spPr/>
        <p:txBody>
          <a:bodyPr/>
          <a:lstStyle/>
          <a:p>
            <a:pPr eaLnBrk="1" hangingPunct="1">
              <a:lnSpc>
                <a:spcPct val="80000"/>
              </a:lnSpc>
            </a:pPr>
            <a:r>
              <a:rPr lang="en-AU" altLang="en-US" sz="2000" smtClean="0"/>
              <a:t>combinational_process3: </a:t>
            </a:r>
            <a:r>
              <a:rPr lang="en-AU" altLang="en-US" sz="2000" smtClean="0">
                <a:solidFill>
                  <a:srgbClr val="FF0000"/>
                </a:solidFill>
              </a:rPr>
              <a:t>process(in1, in2)</a:t>
            </a:r>
            <a:r>
              <a:rPr lang="en-AU" altLang="en-US" sz="2000" smtClean="0"/>
              <a:t>  </a:t>
            </a:r>
          </a:p>
          <a:p>
            <a:pPr eaLnBrk="1" hangingPunct="1">
              <a:lnSpc>
                <a:spcPct val="80000"/>
              </a:lnSpc>
            </a:pPr>
            <a:r>
              <a:rPr lang="en-AU" altLang="en-US" sz="2000" smtClean="0"/>
              <a:t>   -- combination process: NO clock trigger condition inside </a:t>
            </a:r>
          </a:p>
          <a:p>
            <a:pPr eaLnBrk="1" hangingPunct="1">
              <a:lnSpc>
                <a:spcPct val="80000"/>
              </a:lnSpc>
            </a:pPr>
            <a:r>
              <a:rPr lang="en-AU" altLang="en-US" sz="2000" smtClean="0"/>
              <a:t>   -- no (if  clk='1' and clk'event) or ( wait until clock=’1’) etc.</a:t>
            </a:r>
          </a:p>
          <a:p>
            <a:pPr eaLnBrk="1" hangingPunct="1">
              <a:lnSpc>
                <a:spcPct val="80000"/>
              </a:lnSpc>
            </a:pPr>
            <a:r>
              <a:rPr lang="en-AU" altLang="en-US" sz="2000" smtClean="0"/>
              <a:t>   -- All input signals must in sensitivity list, </a:t>
            </a:r>
          </a:p>
          <a:p>
            <a:pPr eaLnBrk="1" hangingPunct="1">
              <a:lnSpc>
                <a:spcPct val="80000"/>
              </a:lnSpc>
            </a:pPr>
            <a:r>
              <a:rPr lang="en-AU" altLang="en-US" sz="2000" smtClean="0"/>
              <a:t>   -- otherwise result is not predictable.</a:t>
            </a:r>
          </a:p>
          <a:p>
            <a:pPr eaLnBrk="1" hangingPunct="1">
              <a:lnSpc>
                <a:spcPct val="80000"/>
              </a:lnSpc>
            </a:pPr>
            <a:r>
              <a:rPr lang="en-AU" altLang="en-US" sz="2000" smtClean="0"/>
              <a:t>begin  -- </a:t>
            </a:r>
          </a:p>
          <a:p>
            <a:pPr eaLnBrk="1" hangingPunct="1">
              <a:lnSpc>
                <a:spcPct val="80000"/>
              </a:lnSpc>
            </a:pPr>
            <a:r>
              <a:rPr lang="en-AU" altLang="en-US" sz="2000" smtClean="0"/>
              <a:t> out3&lt;=in1 xor in2;</a:t>
            </a:r>
          </a:p>
          <a:p>
            <a:pPr eaLnBrk="1" hangingPunct="1">
              <a:lnSpc>
                <a:spcPct val="80000"/>
              </a:lnSpc>
            </a:pPr>
            <a:r>
              <a:rPr lang="en-AU" altLang="en-US" sz="2000" smtClean="0"/>
              <a:t> out3&lt;=’1’;--out3 will always be ‘1’ but not “in1 xor in2”, because it is</a:t>
            </a:r>
          </a:p>
          <a:p>
            <a:pPr eaLnBrk="1" hangingPunct="1">
              <a:lnSpc>
                <a:spcPct val="80000"/>
              </a:lnSpc>
            </a:pPr>
            <a:r>
              <a:rPr lang="en-AU" altLang="en-US" sz="2000" smtClean="0"/>
              <a:t>                 -- the last signal assignment expression in a process</a:t>
            </a:r>
          </a:p>
          <a:p>
            <a:pPr eaLnBrk="1" hangingPunct="1">
              <a:lnSpc>
                <a:spcPct val="80000"/>
              </a:lnSpc>
            </a:pPr>
            <a:r>
              <a:rPr lang="en-AU" altLang="en-US" sz="2000" smtClean="0"/>
              <a:t>end process;</a:t>
            </a:r>
          </a:p>
          <a:p>
            <a:pPr eaLnBrk="1" hangingPunct="1">
              <a:lnSpc>
                <a:spcPct val="80000"/>
              </a:lnSpc>
            </a:pPr>
            <a:r>
              <a:rPr lang="en-AU" altLang="en-US" sz="2000" smtClean="0"/>
              <a:t>end test11_arch;</a:t>
            </a:r>
            <a:endParaRPr lang="en-AU" altLang="zh-TW" sz="2000" b="1" u="sng" smtClean="0">
              <a:ea typeface="PMingLiU" pitchFamily="18" charset="-120"/>
            </a:endParaRPr>
          </a:p>
          <a:p>
            <a:pPr eaLnBrk="1" hangingPunct="1">
              <a:lnSpc>
                <a:spcPct val="80000"/>
              </a:lnSpc>
            </a:pPr>
            <a:r>
              <a:rPr lang="en-AU" altLang="zh-TW" sz="2000" b="1" u="sng" smtClean="0">
                <a:ea typeface="PMingLiU" pitchFamily="18" charset="-120"/>
              </a:rPr>
              <a:t/>
            </a:r>
            <a:br>
              <a:rPr lang="en-AU" altLang="zh-TW" sz="2000" b="1" u="sng" smtClean="0">
                <a:ea typeface="PMingLiU" pitchFamily="18" charset="-120"/>
              </a:rPr>
            </a:br>
            <a:endParaRPr lang="en-US" altLang="en-US" sz="2000" b="1" u="sng" smtClean="0"/>
          </a:p>
        </p:txBody>
      </p:sp>
      <p:sp>
        <p:nvSpPr>
          <p:cNvPr id="14342" name="Rectangle 4"/>
          <p:cNvSpPr>
            <a:spLocks noChangeArrowheads="1"/>
          </p:cNvSpPr>
          <p:nvPr/>
        </p:nvSpPr>
        <p:spPr bwMode="auto">
          <a:xfrm>
            <a:off x="304800" y="1524000"/>
            <a:ext cx="8610600" cy="3886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4343" name="Oval 5"/>
          <p:cNvSpPr>
            <a:spLocks noChangeArrowheads="1"/>
          </p:cNvSpPr>
          <p:nvPr/>
        </p:nvSpPr>
        <p:spPr bwMode="auto">
          <a:xfrm>
            <a:off x="304800" y="3200400"/>
            <a:ext cx="3505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5363"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19CC8E9C-CD9E-4DEA-B326-B2C3A30A59E7}" type="slidenum">
              <a:rPr lang="en-US" altLang="en-US" sz="1000"/>
              <a:pPr>
                <a:spcBef>
                  <a:spcPct val="0"/>
                </a:spcBef>
                <a:buClrTx/>
                <a:buFontTx/>
                <a:buNone/>
              </a:pPr>
              <a:t>13</a:t>
            </a:fld>
            <a:endParaRPr lang="en-US" altLang="en-US" sz="1000"/>
          </a:p>
        </p:txBody>
      </p:sp>
      <p:sp>
        <p:nvSpPr>
          <p:cNvPr id="15364" name="Rectangle 2"/>
          <p:cNvSpPr>
            <a:spLocks noGrp="1" noChangeArrowheads="1"/>
          </p:cNvSpPr>
          <p:nvPr>
            <p:ph type="title"/>
          </p:nvPr>
        </p:nvSpPr>
        <p:spPr/>
        <p:txBody>
          <a:bodyPr/>
          <a:lstStyle/>
          <a:p>
            <a:pPr eaLnBrk="1" hangingPunct="1"/>
            <a:r>
              <a:rPr lang="en-AU" altLang="en-US" sz="3400" b="1" smtClean="0"/>
              <a:t>7.1.4 clocked processes</a:t>
            </a:r>
            <a:br>
              <a:rPr lang="en-AU" altLang="en-US" sz="3400" b="1" smtClean="0"/>
            </a:br>
            <a:endParaRPr lang="en-US" altLang="en-US" sz="3400" smtClean="0"/>
          </a:p>
        </p:txBody>
      </p:sp>
      <p:pic>
        <p:nvPicPr>
          <p:cNvPr id="15365"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2438" y="2306638"/>
            <a:ext cx="8229600" cy="3124200"/>
          </a:xfrm>
          <a:noFill/>
        </p:spPr>
      </p:pic>
      <p:sp>
        <p:nvSpPr>
          <p:cNvPr id="15366" name="Oval 4"/>
          <p:cNvSpPr>
            <a:spLocks noChangeArrowheads="1"/>
          </p:cNvSpPr>
          <p:nvPr/>
        </p:nvSpPr>
        <p:spPr bwMode="auto">
          <a:xfrm>
            <a:off x="2743200" y="3886200"/>
            <a:ext cx="22860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5367" name="Line 5"/>
          <p:cNvSpPr>
            <a:spLocks noChangeShapeType="1"/>
          </p:cNvSpPr>
          <p:nvPr/>
        </p:nvSpPr>
        <p:spPr bwMode="auto">
          <a:xfrm>
            <a:off x="3048000" y="1143000"/>
            <a:ext cx="381000" cy="2590800"/>
          </a:xfrm>
          <a:prstGeom prst="line">
            <a:avLst/>
          </a:prstGeom>
          <a:noFill/>
          <a:ln w="9525">
            <a:solidFill>
              <a:schemeClr val="hlink"/>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8" name="Text Box 8"/>
          <p:cNvSpPr txBox="1">
            <a:spLocks noChangeArrowheads="1"/>
          </p:cNvSpPr>
          <p:nvPr/>
        </p:nvSpPr>
        <p:spPr bwMode="auto">
          <a:xfrm>
            <a:off x="2879725" y="5446713"/>
            <a:ext cx="56673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In processes: If multiple assignments occur to X</a:t>
            </a:r>
          </a:p>
          <a:p>
            <a:pPr>
              <a:spcBef>
                <a:spcPct val="0"/>
              </a:spcBef>
              <a:buClrTx/>
              <a:buFontTx/>
              <a:buNone/>
            </a:pPr>
            <a:r>
              <a:rPr lang="en-US" altLang="en-US" sz="1800"/>
              <a:t>the last assignment “X &lt;= ?“ overrides previous ones. </a:t>
            </a:r>
          </a:p>
        </p:txBody>
      </p:sp>
      <p:grpSp>
        <p:nvGrpSpPr>
          <p:cNvPr id="15369" name="Group 9"/>
          <p:cNvGrpSpPr>
            <a:grpSpLocks/>
          </p:cNvGrpSpPr>
          <p:nvPr/>
        </p:nvGrpSpPr>
        <p:grpSpPr bwMode="auto">
          <a:xfrm>
            <a:off x="5410200" y="136525"/>
            <a:ext cx="3048000" cy="2454275"/>
            <a:chOff x="7315200" y="1142999"/>
            <a:chExt cx="1520190" cy="2439263"/>
          </a:xfrm>
        </p:grpSpPr>
        <p:sp>
          <p:nvSpPr>
            <p:cNvPr id="15371" name="Rectangle 10"/>
            <p:cNvSpPr>
              <a:spLocks noChangeArrowheads="1"/>
            </p:cNvSpPr>
            <p:nvPr/>
          </p:nvSpPr>
          <p:spPr bwMode="auto">
            <a:xfrm>
              <a:off x="7315200" y="1142999"/>
              <a:ext cx="1520190" cy="2439263"/>
            </a:xfrm>
            <a:prstGeom prst="rect">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5372" name="TextBox 11"/>
            <p:cNvSpPr txBox="1">
              <a:spLocks noChangeArrowheads="1"/>
            </p:cNvSpPr>
            <p:nvPr/>
          </p:nvSpPr>
          <p:spPr bwMode="auto">
            <a:xfrm>
              <a:off x="7543800" y="1676400"/>
              <a:ext cx="1202167" cy="160443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Process()</a:t>
              </a:r>
            </a:p>
            <a:p>
              <a:pPr>
                <a:spcBef>
                  <a:spcPct val="0"/>
                </a:spcBef>
                <a:buClrTx/>
                <a:buFontTx/>
                <a:buNone/>
              </a:pPr>
              <a:r>
                <a:rPr lang="en-US" altLang="en-US" sz="1800"/>
                <a:t>Combination:</a:t>
              </a:r>
            </a:p>
            <a:p>
              <a:pPr>
                <a:spcBef>
                  <a:spcPct val="0"/>
                </a:spcBef>
                <a:buClrTx/>
                <a:buFontTx/>
                <a:buNone/>
              </a:pPr>
              <a:r>
                <a:rPr lang="en-US" altLang="en-US" sz="1800"/>
                <a:t>cock edge detection</a:t>
              </a:r>
            </a:p>
            <a:p>
              <a:pPr>
                <a:spcBef>
                  <a:spcPct val="0"/>
                </a:spcBef>
                <a:buClrTx/>
                <a:buFontTx/>
                <a:buNone/>
              </a:pPr>
              <a:r>
                <a:rPr lang="en-US" altLang="en-US" sz="1800"/>
                <a:t>If </a:t>
              </a:r>
              <a:r>
                <a:rPr lang="en-AU" altLang="en-US" sz="1800"/>
                <a:t>clk='1' and clk'event </a:t>
              </a:r>
              <a:endParaRPr lang="en-US" altLang="en-US" sz="1800"/>
            </a:p>
            <a:p>
              <a:pPr>
                <a:spcBef>
                  <a:spcPct val="0"/>
                </a:spcBef>
                <a:buClrTx/>
                <a:buFontTx/>
                <a:buNone/>
              </a:pPr>
              <a:endParaRPr lang="en-US" altLang="en-US" sz="1800"/>
            </a:p>
            <a:p>
              <a:pPr>
                <a:spcBef>
                  <a:spcPct val="0"/>
                </a:spcBef>
                <a:buClrTx/>
                <a:buFontTx/>
                <a:buNone/>
              </a:pPr>
              <a:endParaRPr lang="en-US" altLang="en-US" sz="1800"/>
            </a:p>
          </p:txBody>
        </p:sp>
      </p:grpSp>
      <p:sp>
        <p:nvSpPr>
          <p:cNvPr id="15370" name="Line 5"/>
          <p:cNvSpPr>
            <a:spLocks noChangeShapeType="1"/>
          </p:cNvSpPr>
          <p:nvPr/>
        </p:nvSpPr>
        <p:spPr bwMode="auto">
          <a:xfrm>
            <a:off x="3048000" y="1143000"/>
            <a:ext cx="2895600" cy="533400"/>
          </a:xfrm>
          <a:prstGeom prst="line">
            <a:avLst/>
          </a:prstGeom>
          <a:noFill/>
          <a:ln w="9525">
            <a:solidFill>
              <a:schemeClr val="hlink"/>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6387"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DAC5F9B0-9B69-4E8B-BB7A-730CAE2D4782}" type="slidenum">
              <a:rPr lang="en-US" altLang="en-US" sz="1000"/>
              <a:pPr>
                <a:spcBef>
                  <a:spcPct val="0"/>
                </a:spcBef>
                <a:buClrTx/>
                <a:buFontTx/>
                <a:buNone/>
              </a:pPr>
              <a:t>14</a:t>
            </a:fld>
            <a:endParaRPr lang="en-US" altLang="en-US" sz="1000"/>
          </a:p>
        </p:txBody>
      </p:sp>
      <p:sp>
        <p:nvSpPr>
          <p:cNvPr id="16388" name="Rectangle 2"/>
          <p:cNvSpPr>
            <a:spLocks noGrp="1" noChangeArrowheads="1"/>
          </p:cNvSpPr>
          <p:nvPr>
            <p:ph type="title"/>
          </p:nvPr>
        </p:nvSpPr>
        <p:spPr/>
        <p:txBody>
          <a:bodyPr/>
          <a:lstStyle/>
          <a:p>
            <a:pPr eaLnBrk="1" hangingPunct="1"/>
            <a:r>
              <a:rPr lang="en-AU" altLang="en-US" sz="2100" u="sng" smtClean="0"/>
              <a:t>Overview of signals in clocked process</a:t>
            </a:r>
            <a:r>
              <a:rPr lang="en-AU" altLang="en-US" sz="2100" smtClean="0"/>
              <a:t>:</a:t>
            </a:r>
            <a:endParaRPr lang="en-US" altLang="en-US" sz="2100" smtClean="0"/>
          </a:p>
        </p:txBody>
      </p:sp>
      <p:sp>
        <p:nvSpPr>
          <p:cNvPr id="16389" name="Rectangle 3"/>
          <p:cNvSpPr>
            <a:spLocks noGrp="1" noChangeArrowheads="1"/>
          </p:cNvSpPr>
          <p:nvPr>
            <p:ph type="body" idx="1"/>
          </p:nvPr>
        </p:nvSpPr>
        <p:spPr/>
        <p:txBody>
          <a:bodyPr/>
          <a:lstStyle/>
          <a:p>
            <a:pPr marL="812800" indent="-812800" eaLnBrk="1" hangingPunct="1">
              <a:lnSpc>
                <a:spcPct val="80000"/>
              </a:lnSpc>
            </a:pPr>
            <a:r>
              <a:rPr lang="en-AU" altLang="en-US" sz="1800" i="1" smtClean="0"/>
              <a:t>An edge expression must be the only condition of an ‘if’ or an ‘elsif’ statement. </a:t>
            </a:r>
          </a:p>
          <a:p>
            <a:pPr marL="812800" indent="-812800" eaLnBrk="1" hangingPunct="1">
              <a:lnSpc>
                <a:spcPct val="80000"/>
              </a:lnSpc>
            </a:pPr>
            <a:r>
              <a:rPr lang="en-AU" altLang="en-US" sz="1800" smtClean="0"/>
              <a:t>In a clocked process, the statement “if clk= ‘1’ and clk’event; or wait until clk= ‘1’¨ is used for sensing the triggering clock “clk” input signal. The other signals in a clocked process can be classified into 2 types: (i) synchronous input signals, (ii) asynchronous input signals,.</a:t>
            </a:r>
            <a:endParaRPr lang="en-AU" altLang="en-US" sz="1800" u="sng" smtClean="0"/>
          </a:p>
          <a:p>
            <a:pPr marL="812800" indent="-812800" eaLnBrk="1" hangingPunct="1">
              <a:lnSpc>
                <a:spcPct val="80000"/>
              </a:lnSpc>
            </a:pPr>
            <a:r>
              <a:rPr lang="en-AU" altLang="en-US" sz="1800" u="sng" smtClean="0"/>
              <a:t>Synchronous input signals in a clocked process</a:t>
            </a:r>
            <a:r>
              <a:rPr lang="en-AU" altLang="en-US" sz="1800" smtClean="0"/>
              <a:t> (for D inputs of flip-flops) : </a:t>
            </a:r>
            <a:r>
              <a:rPr lang="en-US" altLang="en-US" sz="1800" smtClean="0"/>
              <a:t>Each “&lt;=” under a clock condition is treated as a flip-flop – </a:t>
            </a:r>
          </a:p>
          <a:p>
            <a:pPr marL="1168400" lvl="1" indent="-711200" eaLnBrk="1" hangingPunct="1">
              <a:lnSpc>
                <a:spcPct val="80000"/>
              </a:lnSpc>
            </a:pPr>
            <a:r>
              <a:rPr lang="en-AU" altLang="en-US" sz="1600" smtClean="0"/>
              <a:t>To avoid confusion, try not to put synchronous input signals in the sensitivity list, </a:t>
            </a:r>
          </a:p>
          <a:p>
            <a:pPr marL="1168400" lvl="1" indent="-711200" eaLnBrk="1" hangingPunct="1">
              <a:lnSpc>
                <a:spcPct val="80000"/>
              </a:lnSpc>
            </a:pPr>
            <a:r>
              <a:rPr lang="en-AU" altLang="en-US" sz="1600" smtClean="0"/>
              <a:t>In fact, there is no effect even if you put synchronous inputs in the sensitivity list </a:t>
            </a:r>
          </a:p>
          <a:p>
            <a:pPr marL="812800" indent="-812800" eaLnBrk="1" hangingPunct="1">
              <a:lnSpc>
                <a:spcPct val="80000"/>
              </a:lnSpc>
            </a:pPr>
            <a:r>
              <a:rPr lang="en-AU" altLang="en-US" sz="1800" u="sng" smtClean="0"/>
              <a:t>Asynchronous input signals in a clocked process</a:t>
            </a:r>
            <a:r>
              <a:rPr lang="en-AU" altLang="en-US" sz="1800" smtClean="0"/>
              <a:t> (they are not D inputs of flip-flops but rather RESET, LOAD inputs). </a:t>
            </a:r>
          </a:p>
          <a:p>
            <a:pPr marL="1168400" lvl="1" indent="-711200" eaLnBrk="1" hangingPunct="1">
              <a:lnSpc>
                <a:spcPct val="80000"/>
              </a:lnSpc>
            </a:pPr>
            <a:r>
              <a:rPr lang="en-AU" altLang="en-US" sz="1600" smtClean="0"/>
              <a:t>Note that, such asynchronous inputs never exist in wait-until clocked processes.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7411"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DC261349-2FA5-4838-8881-54868C1F3E03}" type="slidenum">
              <a:rPr lang="en-US" altLang="en-US" sz="1000"/>
              <a:pPr>
                <a:spcBef>
                  <a:spcPct val="0"/>
                </a:spcBef>
                <a:buClrTx/>
                <a:buFontTx/>
                <a:buNone/>
              </a:pPr>
              <a:t>15</a:t>
            </a:fld>
            <a:endParaRPr lang="en-US" altLang="en-US" sz="1000"/>
          </a:p>
        </p:txBody>
      </p:sp>
      <p:sp>
        <p:nvSpPr>
          <p:cNvPr id="17412" name="Rectangle 2"/>
          <p:cNvSpPr>
            <a:spLocks noGrp="1" noChangeArrowheads="1"/>
          </p:cNvSpPr>
          <p:nvPr>
            <p:ph type="title"/>
          </p:nvPr>
        </p:nvSpPr>
        <p:spPr/>
        <p:txBody>
          <a:bodyPr/>
          <a:lstStyle/>
          <a:p>
            <a:pPr eaLnBrk="1" hangingPunct="1"/>
            <a:r>
              <a:rPr lang="en-AU" altLang="en-US" sz="3400" b="1" smtClean="0"/>
              <a:t>7.1.4 clocked processes</a:t>
            </a:r>
            <a:br>
              <a:rPr lang="en-AU" altLang="en-US" sz="3400" b="1" smtClean="0"/>
            </a:br>
            <a:r>
              <a:rPr lang="en-AU" altLang="en-US" sz="3400" b="1" smtClean="0"/>
              <a:t>(a) </a:t>
            </a:r>
            <a:r>
              <a:rPr lang="en-AU" altLang="en-US" sz="3400" smtClean="0"/>
              <a:t>clocked process with </a:t>
            </a:r>
            <a:r>
              <a:rPr lang="en-AU" altLang="en-US" sz="3400" smtClean="0">
                <a:solidFill>
                  <a:srgbClr val="FF0000"/>
                </a:solidFill>
              </a:rPr>
              <a:t>synchronous inputs</a:t>
            </a:r>
            <a:r>
              <a:rPr lang="en-AU" altLang="en-US" sz="3400" smtClean="0"/>
              <a:t> </a:t>
            </a:r>
            <a:endParaRPr lang="en-US" altLang="en-US" sz="3400" smtClean="0"/>
          </a:p>
        </p:txBody>
      </p:sp>
      <p:pic>
        <p:nvPicPr>
          <p:cNvPr id="17413"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303463"/>
            <a:ext cx="8229600" cy="3124200"/>
          </a:xfrm>
          <a:noFill/>
        </p:spPr>
      </p:pic>
      <p:sp>
        <p:nvSpPr>
          <p:cNvPr id="17414" name="Oval 4"/>
          <p:cNvSpPr>
            <a:spLocks noChangeArrowheads="1"/>
          </p:cNvSpPr>
          <p:nvPr/>
        </p:nvSpPr>
        <p:spPr bwMode="auto">
          <a:xfrm>
            <a:off x="2743200" y="3886200"/>
            <a:ext cx="5791200" cy="838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7415" name="Line 5"/>
          <p:cNvSpPr>
            <a:spLocks noChangeShapeType="1"/>
          </p:cNvSpPr>
          <p:nvPr/>
        </p:nvSpPr>
        <p:spPr bwMode="auto">
          <a:xfrm>
            <a:off x="3733800" y="1295400"/>
            <a:ext cx="381000" cy="2590800"/>
          </a:xfrm>
          <a:prstGeom prst="line">
            <a:avLst/>
          </a:prstGeom>
          <a:noFill/>
          <a:ln w="9525">
            <a:solidFill>
              <a:schemeClr val="hlink"/>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6" name="Text Box 7"/>
          <p:cNvSpPr txBox="1">
            <a:spLocks noChangeArrowheads="1"/>
          </p:cNvSpPr>
          <p:nvPr/>
        </p:nvSpPr>
        <p:spPr bwMode="auto">
          <a:xfrm>
            <a:off x="2879725" y="5446713"/>
            <a:ext cx="56673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In processes: If multiple assignments occur to X</a:t>
            </a:r>
          </a:p>
          <a:p>
            <a:pPr>
              <a:spcBef>
                <a:spcPct val="0"/>
              </a:spcBef>
              <a:buClrTx/>
              <a:buFontTx/>
              <a:buNone/>
            </a:pPr>
            <a:r>
              <a:rPr lang="en-US" altLang="en-US" sz="1800"/>
              <a:t>the last assignment “X &lt;= ?“ overrides previous ones.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8435"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CE259D69-722E-49F6-9F01-FF3DFB966155}" type="slidenum">
              <a:rPr lang="en-US" altLang="en-US" sz="1000"/>
              <a:pPr>
                <a:spcBef>
                  <a:spcPct val="0"/>
                </a:spcBef>
                <a:buClrTx/>
                <a:buFontTx/>
                <a:buNone/>
              </a:pPr>
              <a:t>16</a:t>
            </a:fld>
            <a:endParaRPr lang="en-US" altLang="en-US" sz="1000"/>
          </a:p>
        </p:txBody>
      </p:sp>
      <p:sp>
        <p:nvSpPr>
          <p:cNvPr id="18436" name="Rectangle 2"/>
          <p:cNvSpPr>
            <a:spLocks noGrp="1" noChangeArrowheads="1"/>
          </p:cNvSpPr>
          <p:nvPr>
            <p:ph type="title"/>
          </p:nvPr>
        </p:nvSpPr>
        <p:spPr/>
        <p:txBody>
          <a:bodyPr/>
          <a:lstStyle/>
          <a:p>
            <a:pPr eaLnBrk="1" hangingPunct="1"/>
            <a:r>
              <a:rPr lang="en-AU" altLang="en-US" sz="3400" smtClean="0"/>
              <a:t>clocked pure synchronous process without sensitivity list --</a:t>
            </a:r>
            <a:endParaRPr lang="en-US" altLang="en-US" sz="3400" smtClean="0"/>
          </a:p>
        </p:txBody>
      </p:sp>
      <p:sp>
        <p:nvSpPr>
          <p:cNvPr id="18437" name="Rectangle 3"/>
          <p:cNvSpPr>
            <a:spLocks noGrp="1" noChangeArrowheads="1"/>
          </p:cNvSpPr>
          <p:nvPr>
            <p:ph type="body" idx="1"/>
          </p:nvPr>
        </p:nvSpPr>
        <p:spPr>
          <a:xfrm>
            <a:off x="381000" y="1981200"/>
            <a:ext cx="8229600" cy="1295400"/>
          </a:xfrm>
        </p:spPr>
        <p:txBody>
          <a:bodyPr/>
          <a:lstStyle/>
          <a:p>
            <a:pPr eaLnBrk="1" hangingPunct="1">
              <a:lnSpc>
                <a:spcPct val="80000"/>
              </a:lnSpc>
            </a:pPr>
            <a:r>
              <a:rPr lang="en-AU" altLang="en-US" sz="1600" smtClean="0"/>
              <a:t>  --Use “wait until clock” to write process</a:t>
            </a:r>
          </a:p>
          <a:p>
            <a:pPr eaLnBrk="1" hangingPunct="1">
              <a:lnSpc>
                <a:spcPct val="80000"/>
              </a:lnSpc>
            </a:pPr>
            <a:r>
              <a:rPr lang="en-AU" altLang="en-US" sz="1600" smtClean="0"/>
              <a:t>  --(2) clocked pure synchronous process without sensitivity list ------</a:t>
            </a:r>
          </a:p>
          <a:p>
            <a:pPr eaLnBrk="1" hangingPunct="1">
              <a:lnSpc>
                <a:spcPct val="80000"/>
              </a:lnSpc>
            </a:pPr>
            <a:r>
              <a:rPr lang="en-AU" altLang="en-US" sz="1600" smtClean="0"/>
              <a:t>clocked_process2:process  </a:t>
            </a:r>
          </a:p>
          <a:p>
            <a:pPr eaLnBrk="1" hangingPunct="1">
              <a:lnSpc>
                <a:spcPct val="80000"/>
              </a:lnSpc>
            </a:pPr>
            <a:r>
              <a:rPr lang="en-AU" altLang="en-US" sz="1600" smtClean="0"/>
              <a:t>   -- clocked pure synchronous process without sensitivity list </a:t>
            </a:r>
          </a:p>
          <a:p>
            <a:pPr eaLnBrk="1" hangingPunct="1">
              <a:lnSpc>
                <a:spcPct val="80000"/>
              </a:lnSpc>
            </a:pPr>
            <a:r>
              <a:rPr lang="en-AU" altLang="en-US" sz="1600" smtClean="0"/>
              <a:t>   -- inferring synchronous logic</a:t>
            </a:r>
          </a:p>
          <a:p>
            <a:pPr eaLnBrk="1" hangingPunct="1">
              <a:lnSpc>
                <a:spcPct val="80000"/>
              </a:lnSpc>
            </a:pPr>
            <a:r>
              <a:rPr lang="en-AU" altLang="en-US" sz="1600" smtClean="0"/>
              <a:t>   --clocked process using wait until clock=’1’ </a:t>
            </a:r>
          </a:p>
          <a:p>
            <a:pPr eaLnBrk="1" hangingPunct="1">
              <a:lnSpc>
                <a:spcPct val="80000"/>
              </a:lnSpc>
            </a:pPr>
            <a:r>
              <a:rPr lang="en-AU" altLang="en-US" sz="1600" smtClean="0"/>
              <a:t>    --triggering expression wait-until must be the first expression, </a:t>
            </a:r>
          </a:p>
          <a:p>
            <a:pPr eaLnBrk="1" hangingPunct="1">
              <a:lnSpc>
                <a:spcPct val="80000"/>
              </a:lnSpc>
            </a:pPr>
            <a:r>
              <a:rPr lang="en-AU" altLang="en-US" sz="1600" smtClean="0"/>
              <a:t>    --hence, all other signals of this process must be synchronous input signals. </a:t>
            </a:r>
          </a:p>
          <a:p>
            <a:pPr eaLnBrk="1" hangingPunct="1">
              <a:lnSpc>
                <a:spcPct val="80000"/>
              </a:lnSpc>
            </a:pPr>
            <a:r>
              <a:rPr lang="en-AU" altLang="en-US" sz="1600" smtClean="0"/>
              <a:t>    --There is no room for asynchronous input signals</a:t>
            </a:r>
          </a:p>
          <a:p>
            <a:pPr eaLnBrk="1" hangingPunct="1">
              <a:lnSpc>
                <a:spcPct val="80000"/>
              </a:lnSpc>
            </a:pPr>
            <a:r>
              <a:rPr lang="en-AU" altLang="en-US" sz="1600" smtClean="0"/>
              <a:t>begin   wait until clk = ‘1’; -- wait for positive rising edge </a:t>
            </a:r>
          </a:p>
          <a:p>
            <a:pPr eaLnBrk="1" hangingPunct="1">
              <a:lnSpc>
                <a:spcPct val="80000"/>
              </a:lnSpc>
            </a:pPr>
            <a:r>
              <a:rPr lang="en-AU" altLang="en-US" sz="1600" smtClean="0"/>
              <a:t>      out2&lt;=’0’; -- multiple assignment is ok, but this statement has no effect since out2 has another assignment later </a:t>
            </a:r>
          </a:p>
          <a:p>
            <a:pPr eaLnBrk="1" hangingPunct="1">
              <a:lnSpc>
                <a:spcPct val="80000"/>
              </a:lnSpc>
            </a:pPr>
            <a:r>
              <a:rPr lang="en-AU" altLang="en-US" sz="1600" smtClean="0"/>
              <a:t>      out2&lt;=in1 nand in2;    --only the last assignment state for a signal (i.e. out2 here) counts</a:t>
            </a:r>
          </a:p>
          <a:p>
            <a:pPr eaLnBrk="1" hangingPunct="1">
              <a:lnSpc>
                <a:spcPct val="80000"/>
              </a:lnSpc>
            </a:pPr>
            <a:r>
              <a:rPr lang="en-AU" altLang="en-US" sz="1600" smtClean="0"/>
              <a:t>end process;</a:t>
            </a:r>
            <a:endParaRPr lang="en-US" altLang="en-US" sz="1600" smtClean="0"/>
          </a:p>
          <a:p>
            <a:pPr eaLnBrk="1" hangingPunct="1">
              <a:lnSpc>
                <a:spcPct val="80000"/>
              </a:lnSpc>
            </a:pPr>
            <a:endParaRPr lang="en-AU" altLang="en-US" sz="1600" smtClean="0"/>
          </a:p>
          <a:p>
            <a:pPr eaLnBrk="1" hangingPunct="1">
              <a:lnSpc>
                <a:spcPct val="80000"/>
              </a:lnSpc>
            </a:pPr>
            <a:endParaRPr lang="en-AU" altLang="en-US" sz="800" smtClean="0"/>
          </a:p>
        </p:txBody>
      </p:sp>
      <p:sp>
        <p:nvSpPr>
          <p:cNvPr id="18438" name="Rectangle 4"/>
          <p:cNvSpPr>
            <a:spLocks noChangeArrowheads="1"/>
          </p:cNvSpPr>
          <p:nvPr/>
        </p:nvSpPr>
        <p:spPr bwMode="auto">
          <a:xfrm>
            <a:off x="382588" y="1900238"/>
            <a:ext cx="8382000" cy="40401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8439" name="Text Box 5"/>
          <p:cNvSpPr txBox="1">
            <a:spLocks noChangeArrowheads="1"/>
          </p:cNvSpPr>
          <p:nvPr/>
        </p:nvSpPr>
        <p:spPr bwMode="auto">
          <a:xfrm>
            <a:off x="762000" y="1447800"/>
            <a:ext cx="3943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AU" altLang="en-US" sz="1800"/>
              <a:t>Use “wait until clock” to write process</a:t>
            </a:r>
            <a:endParaRPr lang="en-US" altLang="en-U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9459"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EE19832B-4CF5-4477-B834-ACF2929DBD42}" type="slidenum">
              <a:rPr lang="en-US" altLang="en-US" sz="1000"/>
              <a:pPr>
                <a:spcBef>
                  <a:spcPct val="0"/>
                </a:spcBef>
                <a:buClrTx/>
                <a:buFontTx/>
                <a:buNone/>
              </a:pPr>
              <a:t>17</a:t>
            </a:fld>
            <a:endParaRPr lang="en-US" altLang="en-US" sz="1000"/>
          </a:p>
        </p:txBody>
      </p:sp>
      <p:sp>
        <p:nvSpPr>
          <p:cNvPr id="19460" name="Rectangle 2"/>
          <p:cNvSpPr>
            <a:spLocks noGrp="1" noChangeArrowheads="1"/>
          </p:cNvSpPr>
          <p:nvPr>
            <p:ph type="title"/>
          </p:nvPr>
        </p:nvSpPr>
        <p:spPr/>
        <p:txBody>
          <a:bodyPr/>
          <a:lstStyle/>
          <a:p>
            <a:pPr eaLnBrk="1" hangingPunct="1"/>
            <a:r>
              <a:rPr lang="en-AU" altLang="en-US" sz="3400" b="1" smtClean="0"/>
              <a:t>clocked processes</a:t>
            </a:r>
            <a:br>
              <a:rPr lang="en-AU" altLang="en-US" sz="3400" b="1" smtClean="0"/>
            </a:br>
            <a:r>
              <a:rPr lang="en-AU" altLang="en-US" sz="3400" smtClean="0"/>
              <a:t>clocked process with </a:t>
            </a:r>
            <a:r>
              <a:rPr lang="en-AU" altLang="en-US" sz="3400" smtClean="0">
                <a:solidFill>
                  <a:srgbClr val="FF0000"/>
                </a:solidFill>
              </a:rPr>
              <a:t>synchronous inputs </a:t>
            </a:r>
            <a:r>
              <a:rPr lang="en-AU" altLang="en-US" sz="2100" smtClean="0"/>
              <a:t>(see clocked_process2 of the above example)</a:t>
            </a:r>
            <a:endParaRPr lang="en-US" altLang="en-US" sz="2100" smtClean="0"/>
          </a:p>
        </p:txBody>
      </p:sp>
      <p:sp>
        <p:nvSpPr>
          <p:cNvPr id="19461" name="Rectangle 3"/>
          <p:cNvSpPr>
            <a:spLocks noGrp="1" noChangeArrowheads="1"/>
          </p:cNvSpPr>
          <p:nvPr>
            <p:ph type="body" idx="1"/>
          </p:nvPr>
        </p:nvSpPr>
        <p:spPr>
          <a:xfrm>
            <a:off x="304800" y="1905000"/>
            <a:ext cx="8229600" cy="3124200"/>
          </a:xfrm>
        </p:spPr>
        <p:txBody>
          <a:bodyPr/>
          <a:lstStyle/>
          <a:p>
            <a:pPr marL="812800" indent="-812800" eaLnBrk="1" hangingPunct="1"/>
            <a:r>
              <a:rPr lang="en-AU" altLang="en-US" sz="2800" u="sng" smtClean="0"/>
              <a:t>Synchronous input signals in a clocked process</a:t>
            </a:r>
            <a:r>
              <a:rPr lang="en-AU" altLang="en-US" sz="2800" smtClean="0"/>
              <a:t> (for D inputs of flip-flops) : </a:t>
            </a:r>
            <a:r>
              <a:rPr lang="en-US" altLang="en-US" sz="2800" smtClean="0"/>
              <a:t>Each “&lt;=” under a clock condition is treated as a flip-flop </a:t>
            </a:r>
          </a:p>
          <a:p>
            <a:pPr marL="1168400" lvl="1" indent="-711200" eaLnBrk="1" hangingPunct="1"/>
            <a:r>
              <a:rPr lang="en-AU" altLang="en-US" sz="2500" smtClean="0"/>
              <a:t>To avoid confusion, try not to put synchronous input signals in the sensitivity list, </a:t>
            </a:r>
          </a:p>
          <a:p>
            <a:pPr marL="1168400" lvl="1" indent="-711200" eaLnBrk="1" hangingPunct="1"/>
            <a:r>
              <a:rPr lang="en-AU" altLang="en-US" sz="2500" smtClean="0"/>
              <a:t>In fact there is no effect even if you put synchronous inputs in the sensitivity list </a:t>
            </a:r>
          </a:p>
        </p:txBody>
      </p:sp>
      <p:sp>
        <p:nvSpPr>
          <p:cNvPr id="19462" name="Rectangle 5"/>
          <p:cNvSpPr>
            <a:spLocks noChangeArrowheads="1"/>
          </p:cNvSpPr>
          <p:nvPr/>
        </p:nvSpPr>
        <p:spPr bwMode="auto">
          <a:xfrm>
            <a:off x="6172200" y="5334000"/>
            <a:ext cx="1752600" cy="1219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9463" name="Freeform 6"/>
          <p:cNvSpPr>
            <a:spLocks/>
          </p:cNvSpPr>
          <p:nvPr/>
        </p:nvSpPr>
        <p:spPr bwMode="auto">
          <a:xfrm>
            <a:off x="6172200" y="5943600"/>
            <a:ext cx="304800" cy="457200"/>
          </a:xfrm>
          <a:custGeom>
            <a:avLst/>
            <a:gdLst>
              <a:gd name="T0" fmla="*/ 0 w 192"/>
              <a:gd name="T1" fmla="*/ 0 h 288"/>
              <a:gd name="T2" fmla="*/ 2147483647 w 192"/>
              <a:gd name="T3" fmla="*/ 2147483647 h 288"/>
              <a:gd name="T4" fmla="*/ 0 w 192"/>
              <a:gd name="T5" fmla="*/ 2147483647 h 288"/>
              <a:gd name="T6" fmla="*/ 0 60000 65536"/>
              <a:gd name="T7" fmla="*/ 0 60000 65536"/>
              <a:gd name="T8" fmla="*/ 0 60000 65536"/>
            </a:gdLst>
            <a:ahLst/>
            <a:cxnLst>
              <a:cxn ang="T6">
                <a:pos x="T0" y="T1"/>
              </a:cxn>
              <a:cxn ang="T7">
                <a:pos x="T2" y="T3"/>
              </a:cxn>
              <a:cxn ang="T8">
                <a:pos x="T4" y="T5"/>
              </a:cxn>
            </a:cxnLst>
            <a:rect l="0" t="0" r="r" b="b"/>
            <a:pathLst>
              <a:path w="192" h="288">
                <a:moveTo>
                  <a:pt x="0" y="0"/>
                </a:moveTo>
                <a:lnTo>
                  <a:pt x="192" y="144"/>
                </a:lnTo>
                <a:lnTo>
                  <a:pt x="0" y="288"/>
                </a:lnTo>
              </a:path>
            </a:pathLst>
          </a:custGeom>
          <a:noFill/>
          <a:ln w="952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4" name="Line 10"/>
          <p:cNvSpPr>
            <a:spLocks noChangeShapeType="1"/>
          </p:cNvSpPr>
          <p:nvPr/>
        </p:nvSpPr>
        <p:spPr bwMode="auto">
          <a:xfrm>
            <a:off x="5334000" y="56388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5" name="Text Box 11"/>
          <p:cNvSpPr txBox="1">
            <a:spLocks noChangeArrowheads="1"/>
          </p:cNvSpPr>
          <p:nvPr/>
        </p:nvSpPr>
        <p:spPr bwMode="auto">
          <a:xfrm>
            <a:off x="6172200" y="54864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D</a:t>
            </a:r>
          </a:p>
        </p:txBody>
      </p:sp>
      <p:sp>
        <p:nvSpPr>
          <p:cNvPr id="19466" name="Line 12"/>
          <p:cNvSpPr>
            <a:spLocks noChangeShapeType="1"/>
          </p:cNvSpPr>
          <p:nvPr/>
        </p:nvSpPr>
        <p:spPr bwMode="auto">
          <a:xfrm>
            <a:off x="7924800" y="6324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7" name="Text Box 13"/>
          <p:cNvSpPr txBox="1">
            <a:spLocks noChangeArrowheads="1"/>
          </p:cNvSpPr>
          <p:nvPr/>
        </p:nvSpPr>
        <p:spPr bwMode="auto">
          <a:xfrm>
            <a:off x="7375525" y="60563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Q</a:t>
            </a:r>
          </a:p>
        </p:txBody>
      </p:sp>
      <p:sp>
        <p:nvSpPr>
          <p:cNvPr id="19468" name="Text Box 16"/>
          <p:cNvSpPr txBox="1">
            <a:spLocks noChangeArrowheads="1"/>
          </p:cNvSpPr>
          <p:nvPr/>
        </p:nvSpPr>
        <p:spPr bwMode="auto">
          <a:xfrm>
            <a:off x="3413125" y="5370513"/>
            <a:ext cx="2076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Synchronous input</a:t>
            </a:r>
          </a:p>
        </p:txBody>
      </p:sp>
      <p:sp>
        <p:nvSpPr>
          <p:cNvPr id="19469" name="Line 17"/>
          <p:cNvSpPr>
            <a:spLocks noChangeShapeType="1"/>
          </p:cNvSpPr>
          <p:nvPr/>
        </p:nvSpPr>
        <p:spPr bwMode="auto">
          <a:xfrm>
            <a:off x="3200400" y="6172200"/>
            <a:ext cx="297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0" name="Text Box 18"/>
          <p:cNvSpPr txBox="1">
            <a:spLocks noChangeArrowheads="1"/>
          </p:cNvSpPr>
          <p:nvPr/>
        </p:nvSpPr>
        <p:spPr bwMode="auto">
          <a:xfrm>
            <a:off x="2041525" y="6056313"/>
            <a:ext cx="70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clock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20483"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89610127-C4B5-4F26-AB3E-36378F756DEE}" type="slidenum">
              <a:rPr lang="en-US" altLang="en-US" sz="1000"/>
              <a:pPr>
                <a:spcBef>
                  <a:spcPct val="0"/>
                </a:spcBef>
                <a:buClrTx/>
                <a:buFontTx/>
                <a:buNone/>
              </a:pPr>
              <a:t>18</a:t>
            </a:fld>
            <a:endParaRPr lang="en-US" altLang="en-US" sz="1000"/>
          </a:p>
        </p:txBody>
      </p:sp>
      <p:sp>
        <p:nvSpPr>
          <p:cNvPr id="20484" name="Rectangle 2"/>
          <p:cNvSpPr>
            <a:spLocks noGrp="1" noChangeArrowheads="1"/>
          </p:cNvSpPr>
          <p:nvPr>
            <p:ph type="title"/>
          </p:nvPr>
        </p:nvSpPr>
        <p:spPr/>
        <p:txBody>
          <a:bodyPr/>
          <a:lstStyle/>
          <a:p>
            <a:pPr eaLnBrk="1" hangingPunct="1"/>
            <a:r>
              <a:rPr lang="en-AU" altLang="en-US" sz="3400" b="1" smtClean="0"/>
              <a:t>7.1.4 clocked processes</a:t>
            </a:r>
            <a:br>
              <a:rPr lang="en-AU" altLang="en-US" sz="3400" b="1" smtClean="0"/>
            </a:br>
            <a:r>
              <a:rPr lang="en-AU" altLang="en-US" sz="3400" b="1" smtClean="0"/>
              <a:t>(b) </a:t>
            </a:r>
            <a:r>
              <a:rPr lang="en-AU" altLang="en-US" sz="3400" smtClean="0"/>
              <a:t>clocked process with </a:t>
            </a:r>
            <a:r>
              <a:rPr lang="en-AU" altLang="en-US" sz="3400" smtClean="0">
                <a:solidFill>
                  <a:schemeClr val="hlink"/>
                </a:solidFill>
              </a:rPr>
              <a:t>asynchronous inputs</a:t>
            </a:r>
            <a:r>
              <a:rPr lang="en-AU" altLang="en-US" sz="3400" smtClean="0"/>
              <a:t> </a:t>
            </a:r>
            <a:endParaRPr lang="en-US" altLang="en-US" sz="3400" smtClean="0"/>
          </a:p>
        </p:txBody>
      </p:sp>
      <p:pic>
        <p:nvPicPr>
          <p:cNvPr id="20485"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303463"/>
            <a:ext cx="8229600" cy="3124200"/>
          </a:xfrm>
          <a:noFill/>
        </p:spPr>
      </p:pic>
      <p:sp>
        <p:nvSpPr>
          <p:cNvPr id="20486" name="Oval 4"/>
          <p:cNvSpPr>
            <a:spLocks noChangeArrowheads="1"/>
          </p:cNvSpPr>
          <p:nvPr/>
        </p:nvSpPr>
        <p:spPr bwMode="auto">
          <a:xfrm>
            <a:off x="4343400" y="4800600"/>
            <a:ext cx="4224338" cy="557213"/>
          </a:xfrm>
          <a:prstGeom prst="ellipse">
            <a:avLst/>
          </a:pr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20487" name="Line 5"/>
          <p:cNvSpPr>
            <a:spLocks noChangeShapeType="1"/>
          </p:cNvSpPr>
          <p:nvPr/>
        </p:nvSpPr>
        <p:spPr bwMode="auto">
          <a:xfrm>
            <a:off x="3733800" y="1295400"/>
            <a:ext cx="685800" cy="3733800"/>
          </a:xfrm>
          <a:prstGeom prst="line">
            <a:avLst/>
          </a:prstGeom>
          <a:noFill/>
          <a:ln w="9525">
            <a:solidFill>
              <a:schemeClr val="hlink"/>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8" name="Text Box 6"/>
          <p:cNvSpPr txBox="1">
            <a:spLocks noChangeArrowheads="1"/>
          </p:cNvSpPr>
          <p:nvPr/>
        </p:nvSpPr>
        <p:spPr bwMode="auto">
          <a:xfrm>
            <a:off x="2879725" y="5446713"/>
            <a:ext cx="56673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In processes: If multiple assignments occur to X</a:t>
            </a:r>
          </a:p>
          <a:p>
            <a:pPr>
              <a:spcBef>
                <a:spcPct val="0"/>
              </a:spcBef>
              <a:buClrTx/>
              <a:buFontTx/>
              <a:buNone/>
            </a:pPr>
            <a:r>
              <a:rPr lang="en-US" altLang="en-US" sz="1800"/>
              <a:t>the last assignment “X &lt;= ?“ overrides previous ones.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21507"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AEC4C5DA-15EA-4740-B1B3-015248014183}" type="slidenum">
              <a:rPr lang="en-US" altLang="en-US" sz="1000"/>
              <a:pPr>
                <a:spcBef>
                  <a:spcPct val="0"/>
                </a:spcBef>
                <a:buClrTx/>
                <a:buFontTx/>
                <a:buNone/>
              </a:pPr>
              <a:t>19</a:t>
            </a:fld>
            <a:endParaRPr lang="en-US" altLang="en-US" sz="1000"/>
          </a:p>
        </p:txBody>
      </p:sp>
      <p:sp>
        <p:nvSpPr>
          <p:cNvPr id="21508" name="Rectangle 2"/>
          <p:cNvSpPr>
            <a:spLocks noGrp="1" noChangeArrowheads="1"/>
          </p:cNvSpPr>
          <p:nvPr>
            <p:ph type="title"/>
          </p:nvPr>
        </p:nvSpPr>
        <p:spPr/>
        <p:txBody>
          <a:bodyPr/>
          <a:lstStyle/>
          <a:p>
            <a:pPr eaLnBrk="1" hangingPunct="1"/>
            <a:r>
              <a:rPr lang="en-US" altLang="en-US" sz="3400" smtClean="0"/>
              <a:t>7.1.4 clocked processes </a:t>
            </a:r>
            <a:br>
              <a:rPr lang="en-US" altLang="en-US" sz="3400" smtClean="0"/>
            </a:br>
            <a:r>
              <a:rPr lang="en-AU" altLang="en-US" sz="3400" smtClean="0"/>
              <a:t>(b) clocked process with </a:t>
            </a:r>
            <a:r>
              <a:rPr lang="en-AU" altLang="en-US" sz="3400" smtClean="0">
                <a:solidFill>
                  <a:schemeClr val="hlink"/>
                </a:solidFill>
              </a:rPr>
              <a:t>asynchronous inputs</a:t>
            </a:r>
            <a:r>
              <a:rPr lang="en-AU" altLang="en-US" sz="3400" smtClean="0"/>
              <a:t> </a:t>
            </a:r>
            <a:endParaRPr lang="en-US" altLang="en-US" sz="3400" smtClean="0"/>
          </a:p>
        </p:txBody>
      </p:sp>
      <p:sp>
        <p:nvSpPr>
          <p:cNvPr id="21509" name="Rectangle 3"/>
          <p:cNvSpPr>
            <a:spLocks noGrp="1" noChangeArrowheads="1"/>
          </p:cNvSpPr>
          <p:nvPr>
            <p:ph type="body" idx="1"/>
          </p:nvPr>
        </p:nvSpPr>
        <p:spPr/>
        <p:txBody>
          <a:bodyPr/>
          <a:lstStyle/>
          <a:p>
            <a:pPr eaLnBrk="1" hangingPunct="1">
              <a:lnSpc>
                <a:spcPct val="80000"/>
              </a:lnSpc>
            </a:pPr>
            <a:r>
              <a:rPr lang="en-AU" altLang="en-US" sz="1200" smtClean="0"/>
              <a:t>library IEEE;</a:t>
            </a:r>
          </a:p>
          <a:p>
            <a:pPr eaLnBrk="1" hangingPunct="1">
              <a:lnSpc>
                <a:spcPct val="80000"/>
              </a:lnSpc>
            </a:pPr>
            <a:r>
              <a:rPr lang="en-AU" altLang="en-US" sz="1200" smtClean="0"/>
              <a:t>use IEEE.std_logic_1164.all;</a:t>
            </a:r>
          </a:p>
          <a:p>
            <a:pPr eaLnBrk="1" hangingPunct="1">
              <a:lnSpc>
                <a:spcPct val="80000"/>
              </a:lnSpc>
            </a:pPr>
            <a:r>
              <a:rPr lang="en-AU" altLang="en-US" sz="1200" smtClean="0"/>
              <a:t>----------------------------------------------------------</a:t>
            </a:r>
          </a:p>
          <a:p>
            <a:pPr eaLnBrk="1" hangingPunct="1">
              <a:lnSpc>
                <a:spcPct val="80000"/>
              </a:lnSpc>
            </a:pPr>
            <a:r>
              <a:rPr lang="en-AU" altLang="en-US" sz="1200" smtClean="0"/>
              <a:t>entity test11 is -- a typical vhdl program</a:t>
            </a:r>
          </a:p>
          <a:p>
            <a:pPr eaLnBrk="1" hangingPunct="1">
              <a:lnSpc>
                <a:spcPct val="80000"/>
              </a:lnSpc>
            </a:pPr>
            <a:r>
              <a:rPr lang="en-AU" altLang="en-US" sz="1200" smtClean="0"/>
              <a:t>port (      clk,in1,in2,reset: in STD_LOGIC;</a:t>
            </a:r>
          </a:p>
          <a:p>
            <a:pPr eaLnBrk="1" hangingPunct="1">
              <a:lnSpc>
                <a:spcPct val="80000"/>
              </a:lnSpc>
            </a:pPr>
            <a:r>
              <a:rPr lang="en-AU" altLang="en-US" sz="1200" smtClean="0"/>
              <a:t>      out1,out2,out3,out_con1,out_con2: out STD_LOGIC);</a:t>
            </a:r>
          </a:p>
          <a:p>
            <a:pPr eaLnBrk="1" hangingPunct="1">
              <a:lnSpc>
                <a:spcPct val="80000"/>
              </a:lnSpc>
            </a:pPr>
            <a:r>
              <a:rPr lang="en-AU" altLang="en-US" sz="1200" smtClean="0"/>
              <a:t> end test11;</a:t>
            </a:r>
          </a:p>
          <a:p>
            <a:pPr eaLnBrk="1" hangingPunct="1">
              <a:lnSpc>
                <a:spcPct val="80000"/>
              </a:lnSpc>
            </a:pPr>
            <a:r>
              <a:rPr lang="en-AU" altLang="en-US" sz="1200" smtClean="0"/>
              <a:t>architecture test11_arch of test11 is</a:t>
            </a:r>
          </a:p>
          <a:p>
            <a:pPr eaLnBrk="1" hangingPunct="1">
              <a:lnSpc>
                <a:spcPct val="80000"/>
              </a:lnSpc>
            </a:pPr>
            <a:r>
              <a:rPr lang="en-AU" altLang="en-US" sz="1200" smtClean="0"/>
              <a:t>begin   --Concurrent statements here</a:t>
            </a:r>
          </a:p>
          <a:p>
            <a:pPr eaLnBrk="1" hangingPunct="1">
              <a:lnSpc>
                <a:spcPct val="80000"/>
              </a:lnSpc>
            </a:pPr>
            <a:r>
              <a:rPr lang="en-AU" altLang="en-US" sz="1200" smtClean="0"/>
              <a:t>  out_con1&lt;=in1 and in2; -- concurrent statement</a:t>
            </a:r>
          </a:p>
          <a:p>
            <a:pPr eaLnBrk="1" hangingPunct="1">
              <a:lnSpc>
                <a:spcPct val="80000"/>
              </a:lnSpc>
            </a:pPr>
            <a:r>
              <a:rPr lang="en-AU" altLang="en-US" sz="1200" smtClean="0"/>
              <a:t>  out_con2&lt;=in1 or in2; -- concurrent statement</a:t>
            </a:r>
          </a:p>
          <a:p>
            <a:pPr eaLnBrk="1" hangingPunct="1">
              <a:lnSpc>
                <a:spcPct val="80000"/>
              </a:lnSpc>
            </a:pPr>
            <a:r>
              <a:rPr lang="en-AU" altLang="en-US" sz="1200" smtClean="0"/>
              <a:t>      ---- out_con2&lt;= in2; -- multiple assignment to one signal (out_con2) is not allowed in tools </a:t>
            </a:r>
          </a:p>
          <a:p>
            <a:pPr eaLnBrk="1" hangingPunct="1">
              <a:lnSpc>
                <a:spcPct val="80000"/>
              </a:lnSpc>
            </a:pPr>
            <a:r>
              <a:rPr lang="en-AU" altLang="en-US" sz="1200" smtClean="0"/>
              <a:t>      ---- without resolved logic support.</a:t>
            </a:r>
          </a:p>
          <a:p>
            <a:pPr eaLnBrk="1" hangingPunct="1">
              <a:lnSpc>
                <a:spcPct val="80000"/>
              </a:lnSpc>
            </a:pPr>
            <a:r>
              <a:rPr lang="en-AU" altLang="en-US" sz="1200" smtClean="0"/>
              <a:t>      ----(1) clocked process with asynchronous inputs --------------------</a:t>
            </a:r>
          </a:p>
          <a:p>
            <a:pPr eaLnBrk="1" hangingPunct="1">
              <a:lnSpc>
                <a:spcPct val="80000"/>
              </a:lnSpc>
            </a:pPr>
            <a:r>
              <a:rPr lang="en-AU" altLang="en-US" sz="1200" smtClean="0"/>
              <a:t>clocked_process1:process(clk, reset) – clocked process with asynchronous inputs</a:t>
            </a:r>
          </a:p>
          <a:p>
            <a:pPr eaLnBrk="1" hangingPunct="1">
              <a:lnSpc>
                <a:spcPct val="80000"/>
              </a:lnSpc>
            </a:pPr>
            <a:r>
              <a:rPr lang="en-AU" altLang="en-US" sz="1200" smtClean="0"/>
              <a:t>   -- must have a clock triggering condition inside</a:t>
            </a:r>
          </a:p>
          <a:p>
            <a:pPr eaLnBrk="1" hangingPunct="1">
              <a:lnSpc>
                <a:spcPct val="80000"/>
              </a:lnSpc>
            </a:pPr>
            <a:r>
              <a:rPr lang="en-AU" altLang="en-US" sz="1200" smtClean="0"/>
              <a:t>   ---clock and asynchronous inputs must be in sensitivity list</a:t>
            </a:r>
          </a:p>
          <a:p>
            <a:pPr eaLnBrk="1" hangingPunct="1">
              <a:lnSpc>
                <a:spcPct val="80000"/>
              </a:lnSpc>
            </a:pPr>
            <a:r>
              <a:rPr lang="en-AU" altLang="en-US" sz="1200" smtClean="0"/>
              <a:t>   -- it allows asynchronous input signals, such as reset or load etc.</a:t>
            </a:r>
          </a:p>
          <a:p>
            <a:pPr eaLnBrk="1" hangingPunct="1">
              <a:lnSpc>
                <a:spcPct val="80000"/>
              </a:lnSpc>
            </a:pPr>
            <a:r>
              <a:rPr lang="en-AU" altLang="en-US" sz="1200" smtClean="0"/>
              <a:t>begin  if  reset='1' then out1&lt;='0'; -- asynchronous Input reset</a:t>
            </a:r>
          </a:p>
          <a:p>
            <a:pPr eaLnBrk="1" hangingPunct="1">
              <a:lnSpc>
                <a:spcPct val="80000"/>
              </a:lnSpc>
            </a:pPr>
            <a:r>
              <a:rPr lang="en-AU" altLang="en-US" sz="1200" smtClean="0"/>
              <a:t>             elsif  clk='1' and clk'event -- the triggering point</a:t>
            </a:r>
            <a:r>
              <a:rPr lang="en-US" altLang="en-US" sz="1200" smtClean="0"/>
              <a:t> </a:t>
            </a:r>
            <a:endParaRPr lang="en-AU" altLang="en-US" sz="1200" smtClean="0"/>
          </a:p>
          <a:p>
            <a:pPr eaLnBrk="1" hangingPunct="1">
              <a:lnSpc>
                <a:spcPct val="80000"/>
              </a:lnSpc>
            </a:pPr>
            <a:r>
              <a:rPr lang="en-AU" altLang="en-US" sz="1200" smtClean="0"/>
              <a:t>then</a:t>
            </a:r>
          </a:p>
          <a:p>
            <a:pPr eaLnBrk="1" hangingPunct="1">
              <a:lnSpc>
                <a:spcPct val="80000"/>
              </a:lnSpc>
            </a:pPr>
            <a:r>
              <a:rPr lang="en-AU" altLang="en-US" sz="1200" smtClean="0"/>
              <a:t>             out1 &lt;=in1 xor in2;    -- sync. Signals and expressions</a:t>
            </a:r>
          </a:p>
          <a:p>
            <a:pPr eaLnBrk="1" hangingPunct="1">
              <a:lnSpc>
                <a:spcPct val="80000"/>
              </a:lnSpc>
            </a:pPr>
            <a:r>
              <a:rPr lang="en-AU" altLang="en-US" sz="1200" smtClean="0"/>
              <a:t>           end if;</a:t>
            </a:r>
          </a:p>
          <a:p>
            <a:pPr eaLnBrk="1" hangingPunct="1">
              <a:lnSpc>
                <a:spcPct val="80000"/>
              </a:lnSpc>
            </a:pPr>
            <a:r>
              <a:rPr lang="en-AU" altLang="en-US" sz="1200" smtClean="0"/>
              <a:t>end process;</a:t>
            </a:r>
            <a:endParaRPr lang="en-US" altLang="en-US" sz="1200" smtClean="0"/>
          </a:p>
          <a:p>
            <a:pPr eaLnBrk="1" hangingPunct="1">
              <a:lnSpc>
                <a:spcPct val="80000"/>
              </a:lnSpc>
            </a:pPr>
            <a:endParaRPr lang="en-US" altLang="en-US" sz="1200" smtClean="0"/>
          </a:p>
          <a:p>
            <a:pPr eaLnBrk="1" hangingPunct="1">
              <a:lnSpc>
                <a:spcPct val="80000"/>
              </a:lnSpc>
            </a:pPr>
            <a:endParaRPr lang="en-US" altLang="en-US" sz="1200" smtClean="0"/>
          </a:p>
        </p:txBody>
      </p:sp>
      <p:sp>
        <p:nvSpPr>
          <p:cNvPr id="21510" name="Rectangle 4"/>
          <p:cNvSpPr>
            <a:spLocks noChangeArrowheads="1"/>
          </p:cNvSpPr>
          <p:nvPr/>
        </p:nvSpPr>
        <p:spPr bwMode="auto">
          <a:xfrm>
            <a:off x="228600" y="3962400"/>
            <a:ext cx="7086600" cy="213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4099"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CFBE8284-DB8B-44B5-BDAA-12ECC5331148}" type="slidenum">
              <a:rPr lang="en-US" altLang="en-US" sz="1000"/>
              <a:pPr>
                <a:spcBef>
                  <a:spcPct val="0"/>
                </a:spcBef>
                <a:buClrTx/>
                <a:buFontTx/>
                <a:buNone/>
              </a:pPr>
              <a:t>2</a:t>
            </a:fld>
            <a:endParaRPr lang="en-US" altLang="en-US" sz="1000"/>
          </a:p>
        </p:txBody>
      </p:sp>
      <p:sp>
        <p:nvSpPr>
          <p:cNvPr id="4100" name="Rectangle 2"/>
          <p:cNvSpPr>
            <a:spLocks noGrp="1" noChangeArrowheads="1"/>
          </p:cNvSpPr>
          <p:nvPr>
            <p:ph type="title"/>
          </p:nvPr>
        </p:nvSpPr>
        <p:spPr/>
        <p:txBody>
          <a:bodyPr/>
          <a:lstStyle/>
          <a:p>
            <a:pPr eaLnBrk="1" hangingPunct="1"/>
            <a:r>
              <a:rPr lang="en-AU" altLang="en-US" b="1" smtClean="0"/>
              <a:t>Introduction</a:t>
            </a:r>
            <a:endParaRPr lang="en-US" altLang="en-US" b="1" smtClean="0"/>
          </a:p>
        </p:txBody>
      </p:sp>
      <p:sp>
        <p:nvSpPr>
          <p:cNvPr id="4101" name="Rectangle 3"/>
          <p:cNvSpPr>
            <a:spLocks noGrp="1" noChangeArrowheads="1"/>
          </p:cNvSpPr>
          <p:nvPr>
            <p:ph type="body" idx="1"/>
          </p:nvPr>
        </p:nvSpPr>
        <p:spPr/>
        <p:txBody>
          <a:bodyPr/>
          <a:lstStyle/>
          <a:p>
            <a:pPr eaLnBrk="1" hangingPunct="1">
              <a:lnSpc>
                <a:spcPct val="90000"/>
              </a:lnSpc>
            </a:pPr>
            <a:r>
              <a:rPr lang="en-AU" altLang="en-US" sz="2400" smtClean="0"/>
              <a:t>7.1 The use of signals in </a:t>
            </a:r>
          </a:p>
          <a:p>
            <a:pPr lvl="1" eaLnBrk="1" hangingPunct="1">
              <a:lnSpc>
                <a:spcPct val="90000"/>
              </a:lnSpc>
            </a:pPr>
            <a:r>
              <a:rPr lang="en-AU" altLang="en-US" sz="2400" smtClean="0"/>
              <a:t>7.1.1 Signals and variables in concurrent statements outside processes.</a:t>
            </a:r>
          </a:p>
          <a:p>
            <a:pPr lvl="1" eaLnBrk="1" hangingPunct="1">
              <a:lnSpc>
                <a:spcPct val="90000"/>
              </a:lnSpc>
            </a:pPr>
            <a:r>
              <a:rPr lang="en-AU" altLang="en-US" sz="2400" smtClean="0"/>
              <a:t>7.1.2 Signals and variables in processes</a:t>
            </a:r>
          </a:p>
          <a:p>
            <a:pPr lvl="1" eaLnBrk="1" hangingPunct="1">
              <a:lnSpc>
                <a:spcPct val="90000"/>
              </a:lnSpc>
            </a:pPr>
            <a:r>
              <a:rPr lang="en-AU" altLang="en-US" sz="2400" smtClean="0"/>
              <a:t>7.1.3 combinational processes, </a:t>
            </a:r>
          </a:p>
          <a:p>
            <a:pPr lvl="1" eaLnBrk="1" hangingPunct="1">
              <a:lnSpc>
                <a:spcPct val="90000"/>
              </a:lnSpc>
            </a:pPr>
            <a:r>
              <a:rPr lang="en-AU" altLang="en-US" sz="2300" smtClean="0"/>
              <a:t>7.1.4  clocked process </a:t>
            </a:r>
          </a:p>
          <a:p>
            <a:pPr lvl="2" eaLnBrk="1" hangingPunct="1">
              <a:lnSpc>
                <a:spcPct val="90000"/>
              </a:lnSpc>
            </a:pPr>
            <a:r>
              <a:rPr lang="en-AU" altLang="en-US" sz="2100" smtClean="0"/>
              <a:t>(a) with asynchronous inputs </a:t>
            </a:r>
          </a:p>
          <a:p>
            <a:pPr lvl="2" eaLnBrk="1" hangingPunct="1">
              <a:lnSpc>
                <a:spcPct val="90000"/>
              </a:lnSpc>
            </a:pPr>
            <a:r>
              <a:rPr lang="en-AU" altLang="en-US" sz="2100" smtClean="0"/>
              <a:t>(b) with synchronous inputs </a:t>
            </a:r>
            <a:endParaRPr lang="en-AU" altLang="en-US" sz="2000" smtClean="0"/>
          </a:p>
          <a:p>
            <a:pPr eaLnBrk="1" hangingPunct="1">
              <a:lnSpc>
                <a:spcPct val="90000"/>
              </a:lnSpc>
            </a:pPr>
            <a:r>
              <a:rPr lang="en-US" altLang="zh-TW" sz="2400" smtClean="0">
                <a:ea typeface="PMingLiU" pitchFamily="18" charset="-120"/>
              </a:rPr>
              <a:t>7.2 Rules on multiple assignment of signals</a:t>
            </a:r>
          </a:p>
          <a:p>
            <a:pPr eaLnBrk="1" hangingPunct="1">
              <a:lnSpc>
                <a:spcPct val="90000"/>
              </a:lnSpc>
            </a:pPr>
            <a:r>
              <a:rPr lang="en-AU" altLang="en-US" sz="2400" smtClean="0"/>
              <a:t>7.3 Examples</a:t>
            </a:r>
          </a:p>
          <a:p>
            <a:pPr eaLnBrk="1" hangingPunct="1">
              <a:lnSpc>
                <a:spcPct val="90000"/>
              </a:lnSpc>
            </a:pPr>
            <a:r>
              <a:rPr lang="en-AU" altLang="en-US" sz="2400" smtClean="0"/>
              <a:t>Full text in “</a:t>
            </a:r>
            <a:r>
              <a:rPr lang="en-US" altLang="en-US" sz="2400" smtClean="0"/>
              <a:t>vhdl_additional1.doc”</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22531"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1947BBE2-2CF8-4E31-BB16-0C52DAEC1920}" type="slidenum">
              <a:rPr lang="en-US" altLang="en-US" sz="1000"/>
              <a:pPr>
                <a:spcBef>
                  <a:spcPct val="0"/>
                </a:spcBef>
                <a:buClrTx/>
                <a:buFontTx/>
                <a:buNone/>
              </a:pPr>
              <a:t>20</a:t>
            </a:fld>
            <a:endParaRPr lang="en-US" altLang="en-US" sz="1000"/>
          </a:p>
        </p:txBody>
      </p:sp>
      <p:sp>
        <p:nvSpPr>
          <p:cNvPr id="22532" name="Rectangle 2"/>
          <p:cNvSpPr>
            <a:spLocks noGrp="1" noChangeArrowheads="1"/>
          </p:cNvSpPr>
          <p:nvPr>
            <p:ph type="title"/>
          </p:nvPr>
        </p:nvSpPr>
        <p:spPr/>
        <p:txBody>
          <a:bodyPr/>
          <a:lstStyle/>
          <a:p>
            <a:pPr eaLnBrk="1" hangingPunct="1"/>
            <a:r>
              <a:rPr lang="en-AU" altLang="en-US" sz="3400" smtClean="0"/>
              <a:t>clocked process with </a:t>
            </a:r>
            <a:r>
              <a:rPr lang="en-AU" altLang="en-US" sz="3400" smtClean="0">
                <a:solidFill>
                  <a:schemeClr val="hlink"/>
                </a:solidFill>
              </a:rPr>
              <a:t>asynchronous inputs </a:t>
            </a:r>
            <a:r>
              <a:rPr lang="en-AU" altLang="en-US" sz="2100" smtClean="0"/>
              <a:t>(see clocked_process1 of the above example)</a:t>
            </a:r>
            <a:endParaRPr lang="en-US" altLang="en-US" sz="2100" smtClean="0"/>
          </a:p>
        </p:txBody>
      </p:sp>
      <p:sp>
        <p:nvSpPr>
          <p:cNvPr id="22533" name="Rectangle 3"/>
          <p:cNvSpPr>
            <a:spLocks noGrp="1" noChangeArrowheads="1"/>
          </p:cNvSpPr>
          <p:nvPr>
            <p:ph type="body" idx="1"/>
          </p:nvPr>
        </p:nvSpPr>
        <p:spPr/>
        <p:txBody>
          <a:bodyPr/>
          <a:lstStyle/>
          <a:p>
            <a:pPr marL="812800" indent="-812800" eaLnBrk="1" hangingPunct="1"/>
            <a:r>
              <a:rPr lang="en-AU" altLang="en-US" u="sng" smtClean="0"/>
              <a:t>Asynchronous input signals in a clocked process</a:t>
            </a:r>
            <a:r>
              <a:rPr lang="en-AU" altLang="en-US" smtClean="0"/>
              <a:t> (e.g. RESET, LOAD inputs). </a:t>
            </a:r>
          </a:p>
          <a:p>
            <a:pPr marL="1168400" lvl="1" indent="-711200" eaLnBrk="1" hangingPunct="1"/>
            <a:r>
              <a:rPr lang="en-AU" altLang="en-US" sz="2800" smtClean="0"/>
              <a:t>Note that, such asynchronous inputs never exist in wait-until clocked processes (synchronous clocked processes). </a:t>
            </a:r>
          </a:p>
        </p:txBody>
      </p:sp>
      <p:sp>
        <p:nvSpPr>
          <p:cNvPr id="22534" name="Rectangle 4"/>
          <p:cNvSpPr>
            <a:spLocks noChangeArrowheads="1"/>
          </p:cNvSpPr>
          <p:nvPr/>
        </p:nvSpPr>
        <p:spPr bwMode="auto">
          <a:xfrm>
            <a:off x="5410200" y="4648200"/>
            <a:ext cx="1752600" cy="1219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22535" name="Freeform 5"/>
          <p:cNvSpPr>
            <a:spLocks/>
          </p:cNvSpPr>
          <p:nvPr/>
        </p:nvSpPr>
        <p:spPr bwMode="auto">
          <a:xfrm>
            <a:off x="5410200" y="5257800"/>
            <a:ext cx="304800" cy="457200"/>
          </a:xfrm>
          <a:custGeom>
            <a:avLst/>
            <a:gdLst>
              <a:gd name="T0" fmla="*/ 0 w 192"/>
              <a:gd name="T1" fmla="*/ 0 h 288"/>
              <a:gd name="T2" fmla="*/ 2147483647 w 192"/>
              <a:gd name="T3" fmla="*/ 2147483647 h 288"/>
              <a:gd name="T4" fmla="*/ 0 w 192"/>
              <a:gd name="T5" fmla="*/ 2147483647 h 288"/>
              <a:gd name="T6" fmla="*/ 0 60000 65536"/>
              <a:gd name="T7" fmla="*/ 0 60000 65536"/>
              <a:gd name="T8" fmla="*/ 0 60000 65536"/>
            </a:gdLst>
            <a:ahLst/>
            <a:cxnLst>
              <a:cxn ang="T6">
                <a:pos x="T0" y="T1"/>
              </a:cxn>
              <a:cxn ang="T7">
                <a:pos x="T2" y="T3"/>
              </a:cxn>
              <a:cxn ang="T8">
                <a:pos x="T4" y="T5"/>
              </a:cxn>
            </a:cxnLst>
            <a:rect l="0" t="0" r="r" b="b"/>
            <a:pathLst>
              <a:path w="192" h="288">
                <a:moveTo>
                  <a:pt x="0" y="0"/>
                </a:moveTo>
                <a:lnTo>
                  <a:pt x="192" y="144"/>
                </a:lnTo>
                <a:lnTo>
                  <a:pt x="0" y="288"/>
                </a:lnTo>
              </a:path>
            </a:pathLst>
          </a:custGeom>
          <a:noFill/>
          <a:ln w="952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6" name="Line 6"/>
          <p:cNvSpPr>
            <a:spLocks noChangeShapeType="1"/>
          </p:cNvSpPr>
          <p:nvPr/>
        </p:nvSpPr>
        <p:spPr bwMode="auto">
          <a:xfrm>
            <a:off x="6629400" y="43434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7" name="Line 7"/>
          <p:cNvSpPr>
            <a:spLocks noChangeShapeType="1"/>
          </p:cNvSpPr>
          <p:nvPr/>
        </p:nvSpPr>
        <p:spPr bwMode="auto">
          <a:xfrm>
            <a:off x="5867400" y="44196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8" name="Text Box 8"/>
          <p:cNvSpPr txBox="1">
            <a:spLocks noChangeArrowheads="1"/>
          </p:cNvSpPr>
          <p:nvPr/>
        </p:nvSpPr>
        <p:spPr bwMode="auto">
          <a:xfrm>
            <a:off x="5638800" y="4648200"/>
            <a:ext cx="1403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Reset   load</a:t>
            </a:r>
          </a:p>
        </p:txBody>
      </p:sp>
      <p:sp>
        <p:nvSpPr>
          <p:cNvPr id="22539" name="Line 9"/>
          <p:cNvSpPr>
            <a:spLocks noChangeShapeType="1"/>
          </p:cNvSpPr>
          <p:nvPr/>
        </p:nvSpPr>
        <p:spPr bwMode="auto">
          <a:xfrm>
            <a:off x="4572000" y="49530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0" name="Text Box 10"/>
          <p:cNvSpPr txBox="1">
            <a:spLocks noChangeArrowheads="1"/>
          </p:cNvSpPr>
          <p:nvPr/>
        </p:nvSpPr>
        <p:spPr bwMode="auto">
          <a:xfrm>
            <a:off x="5410200" y="48006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D</a:t>
            </a:r>
          </a:p>
        </p:txBody>
      </p:sp>
      <p:sp>
        <p:nvSpPr>
          <p:cNvPr id="22541" name="Line 11"/>
          <p:cNvSpPr>
            <a:spLocks noChangeShapeType="1"/>
          </p:cNvSpPr>
          <p:nvPr/>
        </p:nvSpPr>
        <p:spPr bwMode="auto">
          <a:xfrm>
            <a:off x="7162800" y="5638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2" name="Text Box 12"/>
          <p:cNvSpPr txBox="1">
            <a:spLocks noChangeArrowheads="1"/>
          </p:cNvSpPr>
          <p:nvPr/>
        </p:nvSpPr>
        <p:spPr bwMode="auto">
          <a:xfrm>
            <a:off x="6613525" y="53705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Q</a:t>
            </a:r>
          </a:p>
        </p:txBody>
      </p:sp>
      <p:sp>
        <p:nvSpPr>
          <p:cNvPr id="22543" name="Text Box 16"/>
          <p:cNvSpPr txBox="1">
            <a:spLocks noChangeArrowheads="1"/>
          </p:cNvSpPr>
          <p:nvPr/>
        </p:nvSpPr>
        <p:spPr bwMode="auto">
          <a:xfrm>
            <a:off x="5546725" y="3998913"/>
            <a:ext cx="2305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Asynchronous inputs</a:t>
            </a:r>
          </a:p>
        </p:txBody>
      </p:sp>
      <p:sp>
        <p:nvSpPr>
          <p:cNvPr id="22544" name="Line 17"/>
          <p:cNvSpPr>
            <a:spLocks noChangeShapeType="1"/>
          </p:cNvSpPr>
          <p:nvPr/>
        </p:nvSpPr>
        <p:spPr bwMode="auto">
          <a:xfrm>
            <a:off x="4572000" y="55626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5" name="Text Box 18"/>
          <p:cNvSpPr txBox="1">
            <a:spLocks noChangeArrowheads="1"/>
          </p:cNvSpPr>
          <p:nvPr/>
        </p:nvSpPr>
        <p:spPr bwMode="auto">
          <a:xfrm>
            <a:off x="3641725" y="5294313"/>
            <a:ext cx="70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clock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23555"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4151E9DF-6653-4A91-9FD2-2A20C0FE84F3}" type="slidenum">
              <a:rPr lang="en-US" altLang="en-US" sz="1000"/>
              <a:pPr>
                <a:spcBef>
                  <a:spcPct val="0"/>
                </a:spcBef>
                <a:buClrTx/>
                <a:buFontTx/>
                <a:buNone/>
              </a:pPr>
              <a:t>21</a:t>
            </a:fld>
            <a:endParaRPr lang="en-US" altLang="en-US" sz="1000"/>
          </a:p>
        </p:txBody>
      </p:sp>
      <p:sp>
        <p:nvSpPr>
          <p:cNvPr id="23556" name="Rectangle 2"/>
          <p:cNvSpPr>
            <a:spLocks noGrp="1" noChangeArrowheads="1"/>
          </p:cNvSpPr>
          <p:nvPr>
            <p:ph type="title"/>
          </p:nvPr>
        </p:nvSpPr>
        <p:spPr/>
        <p:txBody>
          <a:bodyPr/>
          <a:lstStyle/>
          <a:p>
            <a:pPr eaLnBrk="1" hangingPunct="1"/>
            <a:r>
              <a:rPr lang="en-US" altLang="zh-TW" sz="3400" b="1" smtClean="0">
                <a:solidFill>
                  <a:schemeClr val="tx1"/>
                </a:solidFill>
                <a:ea typeface="PMingLiU" pitchFamily="18" charset="-120"/>
              </a:rPr>
              <a:t>7.2 Rules on multiple assignment of signals</a:t>
            </a:r>
            <a:endParaRPr lang="en-US" altLang="en-US" sz="3400" b="1" smtClean="0">
              <a:solidFill>
                <a:schemeClr val="tx1"/>
              </a:solidFill>
              <a:ea typeface="PMingLiU" pitchFamily="18" charset="-120"/>
            </a:endParaRPr>
          </a:p>
        </p:txBody>
      </p:sp>
      <p:sp>
        <p:nvSpPr>
          <p:cNvPr id="23557" name="Text Box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r>
              <a:rPr lang="en-US" altLang="zh-TW" sz="2400" b="1" smtClean="0">
                <a:ea typeface="PMingLiU" pitchFamily="18" charset="-120"/>
              </a:rPr>
              <a:t>Signals </a:t>
            </a:r>
          </a:p>
          <a:p>
            <a:pPr lvl="1" eaLnBrk="1" hangingPunct="1"/>
            <a:r>
              <a:rPr lang="en-US" altLang="zh-TW" sz="2100" b="1" smtClean="0">
                <a:ea typeface="PMingLiU" pitchFamily="18" charset="-120"/>
              </a:rPr>
              <a:t>In concurrent statements outside processes</a:t>
            </a:r>
          </a:p>
          <a:p>
            <a:pPr lvl="2" eaLnBrk="1" hangingPunct="1"/>
            <a:r>
              <a:rPr lang="en-US" altLang="zh-TW" sz="1900" b="1" smtClean="0">
                <a:solidFill>
                  <a:srgbClr val="FF0000"/>
                </a:solidFill>
                <a:ea typeface="PMingLiU" pitchFamily="18" charset="-120"/>
              </a:rPr>
              <a:t>If Multiple assignment occur: resolved by “resolved logic”</a:t>
            </a:r>
          </a:p>
          <a:p>
            <a:pPr lvl="1" eaLnBrk="1" hangingPunct="1"/>
            <a:r>
              <a:rPr lang="en-US" altLang="zh-TW" sz="2100" b="1" smtClean="0">
                <a:ea typeface="PMingLiU" pitchFamily="18" charset="-120"/>
              </a:rPr>
              <a:t>Inside processes</a:t>
            </a:r>
          </a:p>
          <a:p>
            <a:pPr lvl="2" eaLnBrk="1" hangingPunct="1"/>
            <a:r>
              <a:rPr lang="en-US" altLang="zh-TW" sz="1900" b="1" smtClean="0">
                <a:ea typeface="PMingLiU" pitchFamily="18" charset="-120"/>
              </a:rPr>
              <a:t>Combinational processes – (no clock triggering inputs, </a:t>
            </a:r>
            <a:r>
              <a:rPr lang="en-US" altLang="zh-TW" sz="1900" b="1" u="sng" smtClean="0">
                <a:ea typeface="PMingLiU" pitchFamily="18" charset="-120"/>
              </a:rPr>
              <a:t>all inputs should</a:t>
            </a:r>
            <a:r>
              <a:rPr lang="en-US" altLang="zh-TW" sz="1900" b="1" smtClean="0">
                <a:ea typeface="PMingLiU" pitchFamily="18" charset="-120"/>
              </a:rPr>
              <a:t> be in sensitivity list)</a:t>
            </a:r>
          </a:p>
          <a:p>
            <a:pPr lvl="2" eaLnBrk="1" hangingPunct="1"/>
            <a:r>
              <a:rPr lang="en-US" altLang="zh-TW" sz="1900" b="1" smtClean="0">
                <a:ea typeface="PMingLiU" pitchFamily="18" charset="-120"/>
              </a:rPr>
              <a:t>Clocked processes	</a:t>
            </a:r>
          </a:p>
          <a:p>
            <a:pPr lvl="3" eaLnBrk="1" hangingPunct="1"/>
            <a:r>
              <a:rPr lang="en-US" altLang="zh-TW" sz="1600" b="1" smtClean="0">
                <a:ea typeface="PMingLiU" pitchFamily="18" charset="-120"/>
              </a:rPr>
              <a:t>clocked processes with synchronous inputs ( </a:t>
            </a:r>
            <a:r>
              <a:rPr lang="en-US" altLang="zh-TW" sz="1600" b="1" u="sng" smtClean="0">
                <a:ea typeface="PMingLiU" pitchFamily="18" charset="-120"/>
              </a:rPr>
              <a:t>syn. inputs should </a:t>
            </a:r>
            <a:r>
              <a:rPr lang="en-US" altLang="zh-TW" sz="1600" b="1" u="sng" smtClean="0">
                <a:solidFill>
                  <a:srgbClr val="FF0000"/>
                </a:solidFill>
                <a:ea typeface="PMingLiU" pitchFamily="18" charset="-120"/>
              </a:rPr>
              <a:t>not</a:t>
            </a:r>
            <a:r>
              <a:rPr lang="en-US" altLang="zh-TW" sz="1600" b="1" smtClean="0">
                <a:ea typeface="PMingLiU" pitchFamily="18" charset="-120"/>
              </a:rPr>
              <a:t> be in sensitivity list)</a:t>
            </a:r>
          </a:p>
          <a:p>
            <a:pPr lvl="3" eaLnBrk="1" hangingPunct="1"/>
            <a:r>
              <a:rPr lang="en-US" altLang="zh-TW" sz="1600" b="1" smtClean="0">
                <a:ea typeface="PMingLiU" pitchFamily="18" charset="-120"/>
              </a:rPr>
              <a:t>Clocked processes with asynchronous inputs (</a:t>
            </a:r>
            <a:r>
              <a:rPr lang="en-US" altLang="zh-TW" sz="1600" b="1" u="sng" smtClean="0">
                <a:ea typeface="PMingLiU" pitchFamily="18" charset="-120"/>
              </a:rPr>
              <a:t>asyn. inputs must be</a:t>
            </a:r>
            <a:r>
              <a:rPr lang="en-US" altLang="zh-TW" sz="1600" b="1" smtClean="0">
                <a:ea typeface="PMingLiU" pitchFamily="18" charset="-120"/>
              </a:rPr>
              <a:t> in sensitivity list)</a:t>
            </a:r>
          </a:p>
          <a:p>
            <a:pPr lvl="2" eaLnBrk="1" hangingPunct="1"/>
            <a:r>
              <a:rPr lang="en-US" altLang="en-US" sz="2100" b="1" smtClean="0">
                <a:solidFill>
                  <a:srgbClr val="FF0000"/>
                </a:solidFill>
              </a:rPr>
              <a:t>In processes: If multiple assignments occur to X, the last assignment “X &lt;= ?“ overrides previous ones.</a:t>
            </a:r>
            <a:r>
              <a:rPr lang="en-US" altLang="en-US" sz="2100" smtClean="0">
                <a:solidFill>
                  <a:srgbClr val="FF0000"/>
                </a:solidFill>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24579"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06E5AC64-E09A-4276-9694-512C1F95B296}" type="slidenum">
              <a:rPr lang="en-US" altLang="en-US" sz="1000"/>
              <a:pPr>
                <a:spcBef>
                  <a:spcPct val="0"/>
                </a:spcBef>
                <a:buClrTx/>
                <a:buFontTx/>
                <a:buNone/>
              </a:pPr>
              <a:t>22</a:t>
            </a:fld>
            <a:endParaRPr lang="en-US" altLang="en-US" sz="1000"/>
          </a:p>
        </p:txBody>
      </p:sp>
      <p:sp>
        <p:nvSpPr>
          <p:cNvPr id="24580" name="Rectangle 2"/>
          <p:cNvSpPr>
            <a:spLocks noGrp="1" noChangeArrowheads="1"/>
          </p:cNvSpPr>
          <p:nvPr>
            <p:ph type="title"/>
          </p:nvPr>
        </p:nvSpPr>
        <p:spPr/>
        <p:txBody>
          <a:bodyPr/>
          <a:lstStyle/>
          <a:p>
            <a:pPr eaLnBrk="1" hangingPunct="1"/>
            <a:r>
              <a:rPr lang="en-AU" altLang="en-US" sz="3400" b="1" smtClean="0"/>
              <a:t>Signals and variables in processes</a:t>
            </a:r>
            <a:r>
              <a:rPr lang="en-AU" altLang="en-US" sz="3400" smtClean="0"/>
              <a:t>: </a:t>
            </a:r>
            <a:r>
              <a:rPr lang="en-US" altLang="en-US" sz="3400" smtClean="0"/>
              <a:t>Multiple assignments</a:t>
            </a:r>
          </a:p>
        </p:txBody>
      </p:sp>
      <p:sp>
        <p:nvSpPr>
          <p:cNvPr id="24581" name="Rectangle 3"/>
          <p:cNvSpPr>
            <a:spLocks noGrp="1" noChangeArrowheads="1"/>
          </p:cNvSpPr>
          <p:nvPr>
            <p:ph type="body" idx="1"/>
          </p:nvPr>
        </p:nvSpPr>
        <p:spPr/>
        <p:txBody>
          <a:bodyPr/>
          <a:lstStyle/>
          <a:p>
            <a:pPr eaLnBrk="1" hangingPunct="1">
              <a:lnSpc>
                <a:spcPct val="80000"/>
              </a:lnSpc>
            </a:pPr>
            <a:r>
              <a:rPr lang="en-AU" altLang="en-US" sz="2000" i="1" smtClean="0"/>
              <a:t>When a signal is assigned a value, the assignment does not necessarily take effect because the value of a signal is determined by the processes (or other concurrent statements) that drive it.</a:t>
            </a:r>
            <a:endParaRPr lang="en-US" altLang="en-US" sz="2000" i="1" smtClean="0"/>
          </a:p>
          <a:p>
            <a:pPr eaLnBrk="1" hangingPunct="1">
              <a:lnSpc>
                <a:spcPct val="80000"/>
              </a:lnSpc>
            </a:pPr>
            <a:r>
              <a:rPr lang="en-US" altLang="en-US" sz="2000" i="1" smtClean="0"/>
              <a:t>If several values are assigned to a given signal in one process, only the last assignment is effective. Even if a signal in a process is assigned, read, and reassigned, the value read (either inside or outside the process) is the last assignment value.</a:t>
            </a:r>
          </a:p>
          <a:p>
            <a:pPr eaLnBrk="1" hangingPunct="1">
              <a:lnSpc>
                <a:spcPct val="80000"/>
              </a:lnSpc>
            </a:pPr>
            <a:r>
              <a:rPr lang="en-US" altLang="en-US" sz="2000" i="1" smtClean="0"/>
              <a:t>If several processes (or other concurrent statements) assign values to one signal, the drivers are wired together. The resulting circuit depends on the expressions and the target technology. The circuit might be invalid, wired </a:t>
            </a:r>
            <a:r>
              <a:rPr lang="en-US" altLang="en-US" sz="2000" smtClean="0"/>
              <a:t>AND, wired OR, or a three-state bus. See “Driving Signals” in Chapter 7, “Concurrent Statements,” for more information.</a:t>
            </a:r>
            <a:r>
              <a:rPr lang="en-AU" altLang="en-US" sz="2000" smtClean="0"/>
              <a:t> </a:t>
            </a:r>
            <a:endParaRPr lang="en-US" altLang="en-US" sz="2000" smtClean="0"/>
          </a:p>
          <a:p>
            <a:pPr eaLnBrk="1" hangingPunct="1">
              <a:lnSpc>
                <a:spcPct val="80000"/>
              </a:lnSpc>
            </a:pPr>
            <a:endParaRPr lang="en-US" altLang="en-US" sz="2000" smtClean="0"/>
          </a:p>
        </p:txBody>
      </p:sp>
      <p:sp>
        <p:nvSpPr>
          <p:cNvPr id="24582" name="Rectangle 1"/>
          <p:cNvSpPr>
            <a:spLocks noChangeArrowheads="1"/>
          </p:cNvSpPr>
          <p:nvPr/>
        </p:nvSpPr>
        <p:spPr bwMode="auto">
          <a:xfrm>
            <a:off x="914400" y="5562600"/>
            <a:ext cx="2878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hlinkClick r:id="rId2"/>
              </a:rPr>
              <a:t>http://www1.pldworld.com/</a:t>
            </a:r>
            <a:endParaRPr lang="en-US" altLang="en-US" sz="1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25603"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2600ACC7-42C7-4B70-B54B-3751EC673C09}" type="slidenum">
              <a:rPr lang="en-US" altLang="en-US" sz="1000"/>
              <a:pPr>
                <a:spcBef>
                  <a:spcPct val="0"/>
                </a:spcBef>
                <a:buClrTx/>
                <a:buFontTx/>
                <a:buNone/>
              </a:pPr>
              <a:t>23</a:t>
            </a:fld>
            <a:endParaRPr lang="en-US" altLang="en-US" sz="1000"/>
          </a:p>
        </p:txBody>
      </p:sp>
      <p:sp>
        <p:nvSpPr>
          <p:cNvPr id="25604" name="Rectangle 2"/>
          <p:cNvSpPr>
            <a:spLocks noGrp="1" noChangeArrowheads="1"/>
          </p:cNvSpPr>
          <p:nvPr>
            <p:ph type="title"/>
          </p:nvPr>
        </p:nvSpPr>
        <p:spPr/>
        <p:txBody>
          <a:bodyPr/>
          <a:lstStyle/>
          <a:p>
            <a:pPr eaLnBrk="1" hangingPunct="1"/>
            <a:r>
              <a:rPr lang="en-AU" altLang="en-US" smtClean="0"/>
              <a:t>Exercise 7.b</a:t>
            </a:r>
            <a:endParaRPr lang="en-US" altLang="en-US" smtClean="0"/>
          </a:p>
        </p:txBody>
      </p:sp>
      <p:sp>
        <p:nvSpPr>
          <p:cNvPr id="25605" name="Rectangle 3"/>
          <p:cNvSpPr>
            <a:spLocks noGrp="1" noChangeArrowheads="1"/>
          </p:cNvSpPr>
          <p:nvPr>
            <p:ph type="body" idx="1"/>
          </p:nvPr>
        </p:nvSpPr>
        <p:spPr>
          <a:xfrm>
            <a:off x="381000" y="1981200"/>
            <a:ext cx="8229600" cy="1295400"/>
          </a:xfrm>
        </p:spPr>
        <p:txBody>
          <a:bodyPr/>
          <a:lstStyle/>
          <a:p>
            <a:pPr eaLnBrk="1" hangingPunct="1">
              <a:lnSpc>
                <a:spcPct val="80000"/>
              </a:lnSpc>
            </a:pPr>
            <a:r>
              <a:rPr lang="en-AU" altLang="en-US" sz="2000" smtClean="0"/>
              <a:t>1 Architecture x of y is</a:t>
            </a:r>
          </a:p>
          <a:p>
            <a:pPr eaLnBrk="1" hangingPunct="1">
              <a:lnSpc>
                <a:spcPct val="80000"/>
              </a:lnSpc>
            </a:pPr>
            <a:r>
              <a:rPr lang="en-AU" altLang="en-US" sz="2000" smtClean="0"/>
              <a:t>2 out2&lt;= in1; --?? allowed or not allowed___________</a:t>
            </a:r>
          </a:p>
          <a:p>
            <a:pPr eaLnBrk="1" hangingPunct="1">
              <a:lnSpc>
                <a:spcPct val="80000"/>
              </a:lnSpc>
            </a:pPr>
            <a:r>
              <a:rPr lang="en-AU" altLang="en-US" sz="2000" smtClean="0"/>
              <a:t>3 --</a:t>
            </a:r>
          </a:p>
          <a:p>
            <a:pPr eaLnBrk="1" hangingPunct="1">
              <a:lnSpc>
                <a:spcPct val="80000"/>
              </a:lnSpc>
            </a:pPr>
            <a:r>
              <a:rPr lang="en-AU" altLang="en-US" sz="2000" smtClean="0"/>
              <a:t>4 clocked_process2:process  </a:t>
            </a:r>
          </a:p>
          <a:p>
            <a:pPr eaLnBrk="1" hangingPunct="1">
              <a:lnSpc>
                <a:spcPct val="80000"/>
              </a:lnSpc>
            </a:pPr>
            <a:r>
              <a:rPr lang="en-AU" altLang="en-US" sz="2000" smtClean="0"/>
              <a:t>5 begin   wait until clk = ‘1’; -- wait for positive rising edge </a:t>
            </a:r>
          </a:p>
          <a:p>
            <a:pPr eaLnBrk="1" hangingPunct="1">
              <a:lnSpc>
                <a:spcPct val="80000"/>
              </a:lnSpc>
            </a:pPr>
            <a:r>
              <a:rPr lang="en-AU" altLang="en-US" sz="2000" smtClean="0"/>
              <a:t>6      out2&lt;=in1 nand in2; --?? Needed or not needed ______</a:t>
            </a:r>
          </a:p>
          <a:p>
            <a:pPr eaLnBrk="1" hangingPunct="1">
              <a:lnSpc>
                <a:spcPct val="80000"/>
              </a:lnSpc>
            </a:pPr>
            <a:r>
              <a:rPr lang="en-AU" altLang="en-US" sz="2000" smtClean="0"/>
              <a:t>7      out2&lt;=in3; --?? allowed or not allowed, what is out2? _______</a:t>
            </a:r>
          </a:p>
          <a:p>
            <a:pPr eaLnBrk="1" hangingPunct="1">
              <a:lnSpc>
                <a:spcPct val="80000"/>
              </a:lnSpc>
            </a:pPr>
            <a:r>
              <a:rPr lang="en-AU" altLang="en-US" sz="2000" smtClean="0"/>
              <a:t>8 end process;</a:t>
            </a:r>
            <a:endParaRPr lang="en-US" altLang="en-US" sz="2000" smtClean="0"/>
          </a:p>
          <a:p>
            <a:pPr eaLnBrk="1" hangingPunct="1">
              <a:lnSpc>
                <a:spcPct val="80000"/>
              </a:lnSpc>
            </a:pPr>
            <a:endParaRPr lang="en-AU" altLang="en-US" sz="2000" smtClean="0"/>
          </a:p>
          <a:p>
            <a:pPr eaLnBrk="1" hangingPunct="1">
              <a:lnSpc>
                <a:spcPct val="80000"/>
              </a:lnSpc>
            </a:pPr>
            <a:endParaRPr lang="en-AU" altLang="en-US" sz="800" smtClean="0"/>
          </a:p>
        </p:txBody>
      </p:sp>
      <p:sp>
        <p:nvSpPr>
          <p:cNvPr id="25606" name="Rectangle 4"/>
          <p:cNvSpPr>
            <a:spLocks noChangeArrowheads="1"/>
          </p:cNvSpPr>
          <p:nvPr/>
        </p:nvSpPr>
        <p:spPr bwMode="auto">
          <a:xfrm>
            <a:off x="382588" y="1900238"/>
            <a:ext cx="8382000" cy="40401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25607" name="Text Box 5"/>
          <p:cNvSpPr txBox="1">
            <a:spLocks noChangeArrowheads="1"/>
          </p:cNvSpPr>
          <p:nvPr/>
        </p:nvSpPr>
        <p:spPr bwMode="auto">
          <a:xfrm>
            <a:off x="685800" y="1219200"/>
            <a:ext cx="4375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AU" altLang="en-US" sz="1800"/>
              <a:t>Use “wait until clock” to write process</a:t>
            </a:r>
          </a:p>
          <a:p>
            <a:pPr>
              <a:spcBef>
                <a:spcPct val="0"/>
              </a:spcBef>
              <a:buClrTx/>
              <a:buFontTx/>
              <a:buNone/>
            </a:pPr>
            <a:r>
              <a:rPr lang="en-AU" altLang="en-US" sz="1800"/>
              <a:t>out2, in1 , in2 , in3 are std_logic_  signals</a:t>
            </a:r>
            <a:endParaRPr lang="en-US" altLang="en-US" sz="1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5"/>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26627" name="Slide Number Placeholder 6"/>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7B0B774C-73F3-42C8-AE42-92467901E672}" type="slidenum">
              <a:rPr lang="en-US" altLang="en-US" sz="1000"/>
              <a:pPr>
                <a:spcBef>
                  <a:spcPct val="0"/>
                </a:spcBef>
                <a:buClrTx/>
                <a:buFontTx/>
                <a:buNone/>
              </a:pPr>
              <a:t>24</a:t>
            </a:fld>
            <a:endParaRPr lang="en-US" altLang="en-US" sz="1000"/>
          </a:p>
        </p:txBody>
      </p:sp>
      <p:sp>
        <p:nvSpPr>
          <p:cNvPr id="26628" name="Rectangle 2"/>
          <p:cNvSpPr>
            <a:spLocks noGrp="1" noChangeArrowheads="1"/>
          </p:cNvSpPr>
          <p:nvPr>
            <p:ph type="title"/>
          </p:nvPr>
        </p:nvSpPr>
        <p:spPr/>
        <p:txBody>
          <a:bodyPr/>
          <a:lstStyle/>
          <a:p>
            <a:pPr eaLnBrk="1" hangingPunct="1"/>
            <a:r>
              <a:rPr lang="en-US" altLang="en-US" smtClean="0"/>
              <a:t>Exercise 7.c (part 1)</a:t>
            </a:r>
          </a:p>
        </p:txBody>
      </p:sp>
      <p:sp>
        <p:nvSpPr>
          <p:cNvPr id="26629" name="Rectangle 3"/>
          <p:cNvSpPr>
            <a:spLocks noGrp="1" noChangeArrowheads="1"/>
          </p:cNvSpPr>
          <p:nvPr>
            <p:ph type="body" sz="half" idx="1"/>
          </p:nvPr>
        </p:nvSpPr>
        <p:spPr>
          <a:xfrm>
            <a:off x="457200" y="1600200"/>
            <a:ext cx="8153400" cy="4530725"/>
          </a:xfrm>
        </p:spPr>
        <p:txBody>
          <a:bodyPr/>
          <a:lstStyle/>
          <a:p>
            <a:pPr eaLnBrk="1" hangingPunct="1">
              <a:lnSpc>
                <a:spcPct val="80000"/>
              </a:lnSpc>
            </a:pPr>
            <a:r>
              <a:rPr lang="en-AU" altLang="en-US" sz="1800" smtClean="0"/>
              <a:t>What are these processes p1,p2  (clocked or combinational ) and why?</a:t>
            </a:r>
          </a:p>
          <a:p>
            <a:pPr eaLnBrk="1" hangingPunct="1">
              <a:lnSpc>
                <a:spcPct val="80000"/>
              </a:lnSpc>
            </a:pPr>
            <a:r>
              <a:rPr lang="en-AU" altLang="en-US" sz="1800" smtClean="0"/>
              <a:t>Which are synchronous , asynchronous, combinational inputs? </a:t>
            </a:r>
          </a:p>
          <a:p>
            <a:pPr eaLnBrk="1" hangingPunct="1">
              <a:lnSpc>
                <a:spcPct val="80000"/>
              </a:lnSpc>
            </a:pPr>
            <a:r>
              <a:rPr lang="en-AU" altLang="en-US" sz="1800" smtClean="0"/>
              <a:t>How to add asynchronous reset to p1?</a:t>
            </a:r>
          </a:p>
          <a:p>
            <a:pPr eaLnBrk="1" hangingPunct="1">
              <a:lnSpc>
                <a:spcPct val="80000"/>
              </a:lnSpc>
            </a:pPr>
            <a:r>
              <a:rPr lang="en-AU" altLang="en-US" sz="1800" smtClean="0"/>
              <a:t>------------example 1: lig1_sr syn. reset bzased on lightA.vhd  -----</a:t>
            </a:r>
          </a:p>
          <a:p>
            <a:pPr eaLnBrk="1" hangingPunct="1">
              <a:lnSpc>
                <a:spcPct val="80000"/>
              </a:lnSpc>
            </a:pPr>
            <a:r>
              <a:rPr lang="en-AU" altLang="en-US" sz="1800" smtClean="0"/>
              <a:t>library IEEE; -- ok for foundation1.5</a:t>
            </a:r>
          </a:p>
          <a:p>
            <a:pPr eaLnBrk="1" hangingPunct="1">
              <a:lnSpc>
                <a:spcPct val="80000"/>
              </a:lnSpc>
            </a:pPr>
            <a:r>
              <a:rPr lang="en-AU" altLang="en-US" sz="1800" smtClean="0"/>
              <a:t>use IEEE.std_logic_1164.all;</a:t>
            </a:r>
          </a:p>
          <a:p>
            <a:pPr eaLnBrk="1" hangingPunct="1">
              <a:lnSpc>
                <a:spcPct val="80000"/>
              </a:lnSpc>
            </a:pPr>
            <a:r>
              <a:rPr lang="en-AU" altLang="en-US" sz="1800" smtClean="0"/>
              <a:t>entity traffic is</a:t>
            </a:r>
          </a:p>
          <a:p>
            <a:pPr eaLnBrk="1" hangingPunct="1">
              <a:lnSpc>
                <a:spcPct val="80000"/>
              </a:lnSpc>
            </a:pPr>
            <a:r>
              <a:rPr lang="en-AU" altLang="en-US" sz="1800" smtClean="0"/>
              <a:t>    port (out_light :out std_logic_vector( 2 downto 0); </a:t>
            </a:r>
          </a:p>
          <a:p>
            <a:pPr eaLnBrk="1" hangingPunct="1">
              <a:lnSpc>
                <a:spcPct val="80000"/>
              </a:lnSpc>
            </a:pPr>
            <a:r>
              <a:rPr lang="en-AU" altLang="en-US" sz="1800" smtClean="0"/>
              <a:t>          -- out_light uses type out because no feedback requirement </a:t>
            </a:r>
          </a:p>
          <a:p>
            <a:pPr eaLnBrk="1" hangingPunct="1">
              <a:lnSpc>
                <a:spcPct val="80000"/>
              </a:lnSpc>
            </a:pPr>
            <a:r>
              <a:rPr lang="en-AU" altLang="en-US" sz="1800" smtClean="0"/>
              <a:t>    inB: in std_logic ;----------*********</a:t>
            </a:r>
          </a:p>
          <a:p>
            <a:pPr eaLnBrk="1" hangingPunct="1">
              <a:lnSpc>
                <a:spcPct val="80000"/>
              </a:lnSpc>
            </a:pPr>
            <a:r>
              <a:rPr lang="en-AU" altLang="en-US" sz="1800" smtClean="0"/>
              <a:t>    clock: in std_logic);</a:t>
            </a:r>
          </a:p>
          <a:p>
            <a:pPr eaLnBrk="1" hangingPunct="1">
              <a:lnSpc>
                <a:spcPct val="80000"/>
              </a:lnSpc>
            </a:pPr>
            <a:r>
              <a:rPr lang="en-AU" altLang="en-US" sz="1800" smtClean="0"/>
              <a:t>end traffic;------------------------------------------------</a:t>
            </a:r>
          </a:p>
          <a:p>
            <a:pPr eaLnBrk="1" hangingPunct="1">
              <a:lnSpc>
                <a:spcPct val="80000"/>
              </a:lnSpc>
            </a:pPr>
            <a:r>
              <a:rPr lang="en-AU" altLang="en-US" sz="1800" smtClean="0"/>
              <a:t>Architecture lightA of traffic is</a:t>
            </a:r>
          </a:p>
          <a:p>
            <a:pPr eaLnBrk="1" hangingPunct="1">
              <a:lnSpc>
                <a:spcPct val="80000"/>
              </a:lnSpc>
            </a:pPr>
            <a:r>
              <a:rPr lang="en-AU" altLang="en-US" sz="1800" smtClean="0"/>
              <a:t>type traffic_state_type is (s0, s1,s2,s3);</a:t>
            </a:r>
          </a:p>
          <a:p>
            <a:pPr eaLnBrk="1" hangingPunct="1">
              <a:lnSpc>
                <a:spcPct val="80000"/>
              </a:lnSpc>
            </a:pPr>
            <a:r>
              <a:rPr lang="en-AU" altLang="en-US" sz="1800" smtClean="0"/>
              <a:t>signal L_stateA: traffic_state_type;</a:t>
            </a:r>
          </a:p>
          <a:p>
            <a:pPr eaLnBrk="1" hangingPunct="1">
              <a:lnSpc>
                <a:spcPct val="80000"/>
              </a:lnSpc>
            </a:pPr>
            <a:r>
              <a:rPr lang="en-AU" altLang="en-US" sz="1800" smtClean="0"/>
              <a:t>begin</a:t>
            </a:r>
            <a:endParaRPr lang="en-US" altLang="en-US" sz="1800" smtClean="0"/>
          </a:p>
          <a:p>
            <a:pPr eaLnBrk="1" hangingPunct="1">
              <a:lnSpc>
                <a:spcPct val="80000"/>
              </a:lnSpc>
            </a:pPr>
            <a:r>
              <a:rPr lang="en-AU" altLang="en-US" sz="1800" smtClean="0"/>
              <a:t>end case; end process; end lightA;</a:t>
            </a:r>
            <a:endParaRPr lang="en-US" altLang="en-US" sz="1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5"/>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27651" name="Slide Number Placeholder 6"/>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123BDAC5-40CD-452E-9492-E7938139E123}" type="slidenum">
              <a:rPr lang="en-US" altLang="en-US" sz="1000"/>
              <a:pPr>
                <a:spcBef>
                  <a:spcPct val="0"/>
                </a:spcBef>
                <a:buClrTx/>
                <a:buFontTx/>
                <a:buNone/>
              </a:pPr>
              <a:t>25</a:t>
            </a:fld>
            <a:endParaRPr lang="en-US" altLang="en-US" sz="1000"/>
          </a:p>
        </p:txBody>
      </p:sp>
      <p:sp>
        <p:nvSpPr>
          <p:cNvPr id="27652" name="Rectangle 2"/>
          <p:cNvSpPr>
            <a:spLocks noGrp="1" noChangeArrowheads="1"/>
          </p:cNvSpPr>
          <p:nvPr>
            <p:ph type="title"/>
          </p:nvPr>
        </p:nvSpPr>
        <p:spPr/>
        <p:txBody>
          <a:bodyPr/>
          <a:lstStyle/>
          <a:p>
            <a:pPr eaLnBrk="1" hangingPunct="1"/>
            <a:r>
              <a:rPr lang="en-US" altLang="en-US" smtClean="0"/>
              <a:t>Exercise 7.c (part2)</a:t>
            </a:r>
          </a:p>
        </p:txBody>
      </p:sp>
      <p:sp>
        <p:nvSpPr>
          <p:cNvPr id="27653" name="Rectangle 4"/>
          <p:cNvSpPr>
            <a:spLocks noGrp="1" noChangeArrowheads="1"/>
          </p:cNvSpPr>
          <p:nvPr>
            <p:ph type="body" sz="half" idx="2"/>
          </p:nvPr>
        </p:nvSpPr>
        <p:spPr>
          <a:xfrm>
            <a:off x="381000" y="1219200"/>
            <a:ext cx="8305800" cy="4530725"/>
          </a:xfrm>
        </p:spPr>
        <p:txBody>
          <a:bodyPr/>
          <a:lstStyle/>
          <a:p>
            <a:pPr eaLnBrk="1" hangingPunct="1">
              <a:lnSpc>
                <a:spcPct val="80000"/>
              </a:lnSpc>
            </a:pPr>
            <a:r>
              <a:rPr lang="en-US" altLang="en-US" sz="1600" smtClean="0"/>
              <a:t>----------------------- p1 --------------------------------------------------------------------------</a:t>
            </a:r>
            <a:endParaRPr lang="en-AU" altLang="en-US" sz="1600" smtClean="0"/>
          </a:p>
          <a:p>
            <a:pPr eaLnBrk="1" hangingPunct="1">
              <a:lnSpc>
                <a:spcPct val="80000"/>
              </a:lnSpc>
            </a:pPr>
            <a:r>
              <a:rPr lang="en-AU" altLang="en-US" sz="1600" smtClean="0"/>
              <a:t>p1:process --exec.once when clock rises;the sensitivity list is empty,it implies only the clock will trigger the process</a:t>
            </a:r>
          </a:p>
          <a:p>
            <a:pPr eaLnBrk="1" hangingPunct="1">
              <a:lnSpc>
                <a:spcPct val="80000"/>
              </a:lnSpc>
            </a:pPr>
            <a:r>
              <a:rPr lang="en-AU" altLang="en-US" sz="1600" smtClean="0"/>
              <a:t>begin   wait until clock='1'; --edged-clock triggering point</a:t>
            </a:r>
          </a:p>
          <a:p>
            <a:pPr eaLnBrk="1" hangingPunct="1">
              <a:lnSpc>
                <a:spcPct val="80000"/>
              </a:lnSpc>
            </a:pPr>
            <a:r>
              <a:rPr lang="en-AU" altLang="en-US" sz="1600" smtClean="0"/>
              <a:t>     if inB='1'  --  reset  </a:t>
            </a:r>
          </a:p>
          <a:p>
            <a:pPr eaLnBrk="1" hangingPunct="1">
              <a:lnSpc>
                <a:spcPct val="80000"/>
              </a:lnSpc>
            </a:pPr>
            <a:r>
              <a:rPr lang="en-AU" altLang="en-US" sz="1600" smtClean="0"/>
              <a:t>     then L_stateA &lt;=s0; </a:t>
            </a:r>
          </a:p>
          <a:p>
            <a:pPr eaLnBrk="1" hangingPunct="1">
              <a:lnSpc>
                <a:spcPct val="80000"/>
              </a:lnSpc>
            </a:pPr>
            <a:r>
              <a:rPr lang="en-AU" altLang="en-US" sz="1600" smtClean="0"/>
              <a:t>     else</a:t>
            </a:r>
          </a:p>
          <a:p>
            <a:pPr eaLnBrk="1" hangingPunct="1">
              <a:lnSpc>
                <a:spcPct val="80000"/>
              </a:lnSpc>
            </a:pPr>
            <a:r>
              <a:rPr lang="en-AU" altLang="en-US" sz="1600" smtClean="0"/>
              <a:t>	case L_stateA is </a:t>
            </a:r>
          </a:p>
          <a:p>
            <a:pPr eaLnBrk="1" hangingPunct="1">
              <a:lnSpc>
                <a:spcPct val="80000"/>
              </a:lnSpc>
            </a:pPr>
            <a:r>
              <a:rPr lang="en-AU" altLang="en-US" sz="1600" smtClean="0"/>
              <a:t>        when s0 =&gt; L_stateA&lt;=s1;</a:t>
            </a:r>
          </a:p>
          <a:p>
            <a:pPr eaLnBrk="1" hangingPunct="1">
              <a:lnSpc>
                <a:spcPct val="80000"/>
              </a:lnSpc>
            </a:pPr>
            <a:r>
              <a:rPr lang="en-AU" altLang="en-US" sz="1600" smtClean="0"/>
              <a:t>        when s1 =&gt; L_stateA&lt;=s2;</a:t>
            </a:r>
          </a:p>
          <a:p>
            <a:pPr eaLnBrk="1" hangingPunct="1">
              <a:lnSpc>
                <a:spcPct val="80000"/>
              </a:lnSpc>
            </a:pPr>
            <a:r>
              <a:rPr lang="en-AU" altLang="en-US" sz="1600" smtClean="0"/>
              <a:t>        when s2 =&gt; L_stateA&lt;=s3;</a:t>
            </a:r>
          </a:p>
          <a:p>
            <a:pPr eaLnBrk="1" hangingPunct="1">
              <a:lnSpc>
                <a:spcPct val="80000"/>
              </a:lnSpc>
            </a:pPr>
            <a:r>
              <a:rPr lang="en-AU" altLang="en-US" sz="1600" smtClean="0"/>
              <a:t>        when s3 =&gt; L_stateA&lt;=s0;</a:t>
            </a:r>
          </a:p>
          <a:p>
            <a:pPr eaLnBrk="1" hangingPunct="1">
              <a:lnSpc>
                <a:spcPct val="80000"/>
              </a:lnSpc>
            </a:pPr>
            <a:r>
              <a:rPr lang="en-AU" altLang="en-US" sz="1600" smtClean="0"/>
              <a:t>        end case;     end if;</a:t>
            </a:r>
            <a:r>
              <a:rPr lang="en-US" altLang="en-US" sz="1600" smtClean="0"/>
              <a:t>  </a:t>
            </a:r>
            <a:r>
              <a:rPr lang="en-AU" altLang="en-US" sz="1600" smtClean="0"/>
              <a:t>end process; --to be continued , see next page</a:t>
            </a:r>
            <a:endParaRPr lang="en-US" altLang="en-US" sz="1600" smtClean="0"/>
          </a:p>
          <a:p>
            <a:pPr eaLnBrk="1" hangingPunct="1">
              <a:lnSpc>
                <a:spcPct val="80000"/>
              </a:lnSpc>
            </a:pPr>
            <a:r>
              <a:rPr lang="en-US" altLang="en-US" sz="1600" smtClean="0"/>
              <a:t>----------------------- p2 -----</a:t>
            </a:r>
            <a:r>
              <a:rPr lang="en-AU" altLang="en-US" sz="1600" smtClean="0"/>
              <a:t>---- convert L_statesA to out_light ----------------------</a:t>
            </a:r>
          </a:p>
          <a:p>
            <a:pPr eaLnBrk="1" hangingPunct="1">
              <a:lnSpc>
                <a:spcPct val="80000"/>
              </a:lnSpc>
            </a:pPr>
            <a:r>
              <a:rPr lang="en-AU" altLang="en-US" sz="1600" smtClean="0"/>
              <a:t>p2:process(L_stateA) -- combin. process</a:t>
            </a:r>
          </a:p>
          <a:p>
            <a:pPr eaLnBrk="1" hangingPunct="1">
              <a:lnSpc>
                <a:spcPct val="80000"/>
              </a:lnSpc>
            </a:pPr>
            <a:r>
              <a:rPr lang="en-AU" altLang="en-US" sz="1600" smtClean="0"/>
              <a:t>   begin </a:t>
            </a:r>
          </a:p>
          <a:p>
            <a:pPr eaLnBrk="1" hangingPunct="1">
              <a:lnSpc>
                <a:spcPct val="80000"/>
              </a:lnSpc>
            </a:pPr>
            <a:r>
              <a:rPr lang="en-AU" altLang="en-US" sz="1600" smtClean="0"/>
              <a:t>     case (L_stateA) is</a:t>
            </a:r>
          </a:p>
          <a:p>
            <a:pPr eaLnBrk="1" hangingPunct="1">
              <a:lnSpc>
                <a:spcPct val="80000"/>
              </a:lnSpc>
            </a:pPr>
            <a:r>
              <a:rPr lang="en-AU" altLang="en-US" sz="1600" smtClean="0"/>
              <a:t>          when s0 =&gt; out_light &lt;="100";</a:t>
            </a:r>
          </a:p>
          <a:p>
            <a:pPr eaLnBrk="1" hangingPunct="1">
              <a:lnSpc>
                <a:spcPct val="80000"/>
              </a:lnSpc>
            </a:pPr>
            <a:r>
              <a:rPr lang="en-AU" altLang="en-US" sz="1600" smtClean="0"/>
              <a:t>          when s1 =&gt; out_light &lt;="110";</a:t>
            </a:r>
          </a:p>
          <a:p>
            <a:pPr eaLnBrk="1" hangingPunct="1">
              <a:lnSpc>
                <a:spcPct val="80000"/>
              </a:lnSpc>
            </a:pPr>
            <a:r>
              <a:rPr lang="en-AU" altLang="en-US" sz="1600" smtClean="0"/>
              <a:t>          when s2 =&gt; out_light &lt;="001";</a:t>
            </a:r>
          </a:p>
          <a:p>
            <a:pPr eaLnBrk="1" hangingPunct="1">
              <a:lnSpc>
                <a:spcPct val="80000"/>
              </a:lnSpc>
            </a:pPr>
            <a:r>
              <a:rPr lang="en-AU" altLang="en-US" sz="1600" smtClean="0"/>
              <a:t>          when s3 =&gt; out_light &lt;="010"; …..</a:t>
            </a:r>
          </a:p>
          <a:p>
            <a:pPr eaLnBrk="1" hangingPunct="1">
              <a:lnSpc>
                <a:spcPct val="80000"/>
              </a:lnSpc>
            </a:pPr>
            <a:endParaRPr lang="en-US" altLang="en-US" sz="24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6"/>
          <p:cNvSpPr>
            <a:spLocks noGrp="1"/>
          </p:cNvSpPr>
          <p:nvPr>
            <p:ph type="title"/>
          </p:nvPr>
        </p:nvSpPr>
        <p:spPr/>
        <p:txBody>
          <a:bodyPr/>
          <a:lstStyle/>
          <a:p>
            <a:r>
              <a:rPr lang="en-US" altLang="en-US" smtClean="0"/>
              <a:t>Questions 7.d</a:t>
            </a:r>
          </a:p>
        </p:txBody>
      </p:sp>
      <p:sp>
        <p:nvSpPr>
          <p:cNvPr id="28675" name="Content Placeholder 7"/>
          <p:cNvSpPr>
            <a:spLocks noGrp="1"/>
          </p:cNvSpPr>
          <p:nvPr>
            <p:ph idx="1"/>
          </p:nvPr>
        </p:nvSpPr>
        <p:spPr/>
        <p:txBody>
          <a:bodyPr/>
          <a:lstStyle/>
          <a:p>
            <a:r>
              <a:rPr lang="en-AU" altLang="en-US" smtClean="0"/>
              <a:t>State the differences between signals and variables in a VHDL program.</a:t>
            </a:r>
            <a:endParaRPr lang="en-US" altLang="en-US" smtClean="0"/>
          </a:p>
          <a:p>
            <a:r>
              <a:rPr lang="en-AU" altLang="en-US" smtClean="0"/>
              <a:t>Discuss the rules applied to VHDL multiple signal assignment instructions in the following cases: </a:t>
            </a:r>
            <a:endParaRPr lang="en-US" altLang="en-US" smtClean="0"/>
          </a:p>
          <a:p>
            <a:pPr lvl="1"/>
            <a:r>
              <a:rPr lang="en-AU" altLang="en-US" smtClean="0"/>
              <a:t>Inside processes. </a:t>
            </a:r>
            <a:endParaRPr lang="en-US" altLang="en-US" smtClean="0"/>
          </a:p>
          <a:p>
            <a:pPr lvl="1"/>
            <a:r>
              <a:rPr lang="en-AU" altLang="en-US" smtClean="0"/>
              <a:t>Outside processes.</a:t>
            </a:r>
            <a:endParaRPr lang="en-US" altLang="en-US" smtClean="0"/>
          </a:p>
          <a:p>
            <a:endParaRPr lang="en-US" altLang="en-US" smtClean="0"/>
          </a:p>
        </p:txBody>
      </p:sp>
      <p:sp>
        <p:nvSpPr>
          <p:cNvPr id="28676"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kumimoji="1" lang="en-US" altLang="zh-TW" sz="1000" smtClean="0">
                <a:ea typeface="PMingLiU" pitchFamily="18" charset="-120"/>
              </a:rPr>
              <a:t>VHDL 7: use of signals v.8a</a:t>
            </a:r>
            <a:endParaRPr kumimoji="1" lang="en-US" altLang="zh-TW" sz="1000">
              <a:ea typeface="PMingLiU" pitchFamily="18" charset="-120"/>
            </a:endParaRPr>
          </a:p>
        </p:txBody>
      </p:sp>
      <p:sp>
        <p:nvSpPr>
          <p:cNvPr id="28677"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4D431A1E-C0F5-4E1C-87A8-53BEA6FE56E9}" type="slidenum">
              <a:rPr kumimoji="1" lang="en-US" altLang="zh-TW" sz="1000">
                <a:ea typeface="PMingLiU" pitchFamily="18" charset="-120"/>
              </a:rPr>
              <a:pPr>
                <a:spcBef>
                  <a:spcPct val="0"/>
                </a:spcBef>
                <a:buClrTx/>
                <a:buFontTx/>
                <a:buNone/>
              </a:pPr>
              <a:t>26</a:t>
            </a:fld>
            <a:endParaRPr kumimoji="1" lang="en-US" altLang="zh-TW" sz="1000">
              <a:ea typeface="PMingLiU" pitchFamily="18" charset="-12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Q 7.e</a:t>
            </a:r>
          </a:p>
        </p:txBody>
      </p:sp>
      <p:sp>
        <p:nvSpPr>
          <p:cNvPr id="29699" name="Content Placeholder 2"/>
          <p:cNvSpPr>
            <a:spLocks noGrp="1"/>
          </p:cNvSpPr>
          <p:nvPr>
            <p:ph idx="1"/>
          </p:nvPr>
        </p:nvSpPr>
        <p:spPr/>
        <p:txBody>
          <a:bodyPr/>
          <a:lstStyle/>
          <a:p>
            <a:r>
              <a:rPr lang="en-AU" altLang="en-US" smtClean="0"/>
              <a:t>There are 4 states in a state machine:</a:t>
            </a:r>
            <a:r>
              <a:rPr lang="en-US" altLang="en-US" smtClean="0"/>
              <a:t> A, B, C and D. And the machine has an asynchronous RESET, a clock signal CLK and a 1-bit synchronous input signal INX. It has also a 2-bit output signal OUTX. The flow diagram is shown below. Write the complete VHDL program for the design.</a:t>
            </a:r>
          </a:p>
        </p:txBody>
      </p:sp>
      <p:sp>
        <p:nvSpPr>
          <p:cNvPr id="29700" name="Footer Placeholder 3"/>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zh-TW" sz="1000" smtClean="0">
                <a:ea typeface="PMingLiU" pitchFamily="18" charset="-120"/>
              </a:rPr>
              <a:t>VHDL 7: use of signals v.8a</a:t>
            </a:r>
            <a:endParaRPr lang="en-US" altLang="zh-TW" sz="1000">
              <a:ea typeface="PMingLiU" pitchFamily="18" charset="-120"/>
            </a:endParaRPr>
          </a:p>
        </p:txBody>
      </p:sp>
      <p:sp>
        <p:nvSpPr>
          <p:cNvPr id="29701" name="Slide Number Placeholder 4"/>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DDDF69AB-D500-46A8-8A4D-35D866A40E36}" type="slidenum">
              <a:rPr lang="en-US" altLang="zh-TW" sz="1000">
                <a:ea typeface="PMingLiU" pitchFamily="18" charset="-120"/>
              </a:rPr>
              <a:pPr>
                <a:spcBef>
                  <a:spcPct val="0"/>
                </a:spcBef>
                <a:buClrTx/>
                <a:buFontTx/>
                <a:buNone/>
              </a:pPr>
              <a:t>27</a:t>
            </a:fld>
            <a:endParaRPr lang="en-US" altLang="zh-TW" sz="1000">
              <a:ea typeface="PMingLiU" pitchFamily="18" charset="-12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Q 7.e (continue)</a:t>
            </a:r>
          </a:p>
        </p:txBody>
      </p:sp>
      <p:sp>
        <p:nvSpPr>
          <p:cNvPr id="30723" name="Content Placeholder 2"/>
          <p:cNvSpPr>
            <a:spLocks noGrp="1"/>
          </p:cNvSpPr>
          <p:nvPr>
            <p:ph idx="1"/>
          </p:nvPr>
        </p:nvSpPr>
        <p:spPr/>
        <p:txBody>
          <a:bodyPr/>
          <a:lstStyle/>
          <a:p>
            <a:r>
              <a:rPr lang="en-US" altLang="en-US" smtClean="0"/>
              <a:t>  </a:t>
            </a:r>
          </a:p>
        </p:txBody>
      </p:sp>
      <p:sp>
        <p:nvSpPr>
          <p:cNvPr id="30724" name="Footer Placeholder 3"/>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zh-TW" sz="1000" smtClean="0">
                <a:ea typeface="PMingLiU" pitchFamily="18" charset="-120"/>
              </a:rPr>
              <a:t>VHDL 7: use of signals v.8a</a:t>
            </a:r>
            <a:endParaRPr lang="en-US" altLang="zh-TW" sz="1000">
              <a:ea typeface="PMingLiU" pitchFamily="18" charset="-120"/>
            </a:endParaRPr>
          </a:p>
        </p:txBody>
      </p:sp>
      <p:sp>
        <p:nvSpPr>
          <p:cNvPr id="30725" name="Slide Number Placeholder 4"/>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EEFA6EC2-A2FF-4A53-A61C-C1A5D2B09E57}" type="slidenum">
              <a:rPr lang="en-US" altLang="zh-TW" sz="1000">
                <a:ea typeface="PMingLiU" pitchFamily="18" charset="-120"/>
              </a:rPr>
              <a:pPr>
                <a:spcBef>
                  <a:spcPct val="0"/>
                </a:spcBef>
                <a:buClrTx/>
                <a:buFontTx/>
                <a:buNone/>
              </a:pPr>
              <a:t>28</a:t>
            </a:fld>
            <a:endParaRPr lang="en-US" altLang="zh-TW" sz="1000">
              <a:ea typeface="PMingLiU" pitchFamily="18" charset="-120"/>
            </a:endParaRPr>
          </a:p>
        </p:txBody>
      </p:sp>
      <p:sp>
        <p:nvSpPr>
          <p:cNvPr id="30726" name="TextBox 5"/>
          <p:cNvSpPr txBox="1">
            <a:spLocks noChangeArrowheads="1"/>
          </p:cNvSpPr>
          <p:nvPr/>
        </p:nvSpPr>
        <p:spPr bwMode="auto">
          <a:xfrm>
            <a:off x="6172200" y="20574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graphicFrame>
        <p:nvGraphicFramePr>
          <p:cNvPr id="30727" name="Object 7"/>
          <p:cNvGraphicFramePr>
            <a:graphicFrameLocks noChangeAspect="1"/>
          </p:cNvGraphicFramePr>
          <p:nvPr/>
        </p:nvGraphicFramePr>
        <p:xfrm>
          <a:off x="1524000" y="2035175"/>
          <a:ext cx="6119813" cy="4062413"/>
        </p:xfrm>
        <a:graphic>
          <a:graphicData uri="http://schemas.openxmlformats.org/presentationml/2006/ole">
            <mc:AlternateContent xmlns:mc="http://schemas.openxmlformats.org/markup-compatibility/2006">
              <mc:Choice xmlns:v="urn:schemas-microsoft-com:vml" Requires="v">
                <p:oleObj spid="_x0000_s30731" name="Document" r:id="rId4" imgW="6119501" imgH="4062158" progId="Word.Document.8">
                  <p:embed/>
                </p:oleObj>
              </mc:Choice>
              <mc:Fallback>
                <p:oleObj name="Document" r:id="rId4" imgW="6119501" imgH="4062158" progId="Word.Document.8">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2035175"/>
                        <a:ext cx="6119813" cy="406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6"/>
          <p:cNvSpPr>
            <a:spLocks noGrp="1"/>
          </p:cNvSpPr>
          <p:nvPr>
            <p:ph type="title"/>
          </p:nvPr>
        </p:nvSpPr>
        <p:spPr>
          <a:xfrm>
            <a:off x="381000" y="152400"/>
            <a:ext cx="8229600" cy="487363"/>
          </a:xfrm>
        </p:spPr>
        <p:txBody>
          <a:bodyPr/>
          <a:lstStyle/>
          <a:p>
            <a:r>
              <a:rPr lang="en-US" altLang="en-US" sz="2000" smtClean="0"/>
              <a:t>Question 7f</a:t>
            </a:r>
          </a:p>
        </p:txBody>
      </p:sp>
      <p:sp>
        <p:nvSpPr>
          <p:cNvPr id="31747" name="Content Placeholder 7"/>
          <p:cNvSpPr>
            <a:spLocks noGrp="1"/>
          </p:cNvSpPr>
          <p:nvPr>
            <p:ph idx="1"/>
          </p:nvPr>
        </p:nvSpPr>
        <p:spPr>
          <a:xfrm>
            <a:off x="381000" y="609600"/>
            <a:ext cx="8229600" cy="6096000"/>
          </a:xfrm>
        </p:spPr>
        <p:txBody>
          <a:bodyPr/>
          <a:lstStyle/>
          <a:p>
            <a:r>
              <a:rPr lang="en-US" altLang="en-US" sz="2000" smtClean="0"/>
              <a:t>What are the differences between combination processes and clocked processes?</a:t>
            </a:r>
          </a:p>
          <a:p>
            <a:pPr lvl="1"/>
            <a:r>
              <a:rPr lang="en-US" altLang="en-US" sz="2000" smtClean="0"/>
              <a:t>Answer: </a:t>
            </a:r>
          </a:p>
          <a:p>
            <a:pPr lvl="2"/>
            <a:r>
              <a:rPr lang="en-US" altLang="en-US" sz="2000" smtClean="0"/>
              <a:t>1) _____________________________________________</a:t>
            </a:r>
          </a:p>
          <a:p>
            <a:pPr lvl="2"/>
            <a:r>
              <a:rPr lang="en-US" altLang="en-US" sz="2000" smtClean="0"/>
              <a:t>2) ______________________________________________</a:t>
            </a:r>
          </a:p>
          <a:p>
            <a:r>
              <a:rPr lang="en-US" altLang="en-US" sz="2000" smtClean="0"/>
              <a:t>What are the differences between </a:t>
            </a:r>
          </a:p>
          <a:p>
            <a:pPr lvl="1"/>
            <a:r>
              <a:rPr lang="en-US" altLang="en-US" sz="2000" smtClean="0"/>
              <a:t>clocked processes with synchronous inputs and </a:t>
            </a:r>
          </a:p>
          <a:p>
            <a:pPr lvl="1"/>
            <a:r>
              <a:rPr lang="en-US" altLang="en-US" sz="2000" smtClean="0"/>
              <a:t>clocked processes with asynchronous inputs?</a:t>
            </a:r>
          </a:p>
          <a:p>
            <a:pPr lvl="1"/>
            <a:r>
              <a:rPr lang="en-US" altLang="en-US" sz="2000" smtClean="0"/>
              <a:t>Answer: </a:t>
            </a:r>
          </a:p>
          <a:p>
            <a:pPr lvl="2"/>
            <a:r>
              <a:rPr lang="en-US" altLang="en-US" sz="2000" smtClean="0"/>
              <a:t>clocked processes with synchronous inputs : </a:t>
            </a:r>
          </a:p>
          <a:p>
            <a:pPr lvl="3"/>
            <a:r>
              <a:rPr lang="en-US" altLang="en-US" smtClean="0"/>
              <a:t>1) _________________________________________</a:t>
            </a:r>
          </a:p>
          <a:p>
            <a:pPr lvl="3"/>
            <a:r>
              <a:rPr lang="en-US" altLang="en-US" smtClean="0"/>
              <a:t>2) _________________________________________</a:t>
            </a:r>
            <a:endParaRPr lang="en-US" altLang="zh-TW" smtClean="0">
              <a:latin typeface="Times-Roman;Courier"/>
              <a:ea typeface="PMingLiU" pitchFamily="18" charset="-120"/>
            </a:endParaRPr>
          </a:p>
          <a:p>
            <a:pPr lvl="2"/>
            <a:r>
              <a:rPr lang="en-US" altLang="en-US" sz="2000" smtClean="0"/>
              <a:t>clocked processes with asynchronous inputs : </a:t>
            </a:r>
          </a:p>
          <a:p>
            <a:pPr lvl="3"/>
            <a:r>
              <a:rPr lang="en-US" altLang="en-US" smtClean="0"/>
              <a:t>1) ________________________________________</a:t>
            </a:r>
          </a:p>
          <a:p>
            <a:pPr lvl="3"/>
            <a:r>
              <a:rPr lang="en-US" altLang="en-US" smtClean="0"/>
              <a:t>2) ________________________________________</a:t>
            </a:r>
          </a:p>
          <a:p>
            <a:pPr lvl="3"/>
            <a:endParaRPr lang="en-US" altLang="zh-TW" sz="1000" smtClean="0">
              <a:latin typeface="Times-Roman;Courier"/>
              <a:ea typeface="PMingLiU" pitchFamily="18" charset="-120"/>
            </a:endParaRPr>
          </a:p>
          <a:p>
            <a:pPr lvl="1"/>
            <a:endParaRPr lang="en-US" altLang="en-US" sz="1400" smtClean="0"/>
          </a:p>
          <a:p>
            <a:pPr lvl="1"/>
            <a:endParaRPr lang="en-US" altLang="en-US" sz="1400" smtClean="0"/>
          </a:p>
          <a:p>
            <a:endParaRPr lang="en-US" altLang="en-US" sz="1800" smtClean="0"/>
          </a:p>
        </p:txBody>
      </p:sp>
      <p:sp>
        <p:nvSpPr>
          <p:cNvPr id="31748"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zh-TW" sz="1000" smtClean="0">
                <a:ea typeface="PMingLiU" pitchFamily="18" charset="-120"/>
              </a:rPr>
              <a:t>VHDL 7: use of signals v.8a</a:t>
            </a:r>
            <a:endParaRPr lang="en-US" altLang="zh-TW" sz="1000">
              <a:ea typeface="PMingLiU" pitchFamily="18" charset="-120"/>
            </a:endParaRPr>
          </a:p>
        </p:txBody>
      </p:sp>
      <p:sp>
        <p:nvSpPr>
          <p:cNvPr id="31749"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169D4DFC-BE93-4811-B18E-B5183C2DF0D7}" type="slidenum">
              <a:rPr lang="en-US" altLang="zh-TW" sz="1000">
                <a:ea typeface="PMingLiU" pitchFamily="18" charset="-120"/>
              </a:rPr>
              <a:pPr>
                <a:spcBef>
                  <a:spcPct val="0"/>
                </a:spcBef>
                <a:buClrTx/>
                <a:buFontTx/>
                <a:buNone/>
              </a:pPr>
              <a:t>29</a:t>
            </a:fld>
            <a:endParaRPr lang="en-US" altLang="zh-TW" sz="1000">
              <a:ea typeface="PMingLiU" pitchFamily="18"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5123"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77C798E6-251F-4581-965F-4E314DFC1718}" type="slidenum">
              <a:rPr lang="en-US" altLang="en-US" sz="1000"/>
              <a:pPr>
                <a:spcBef>
                  <a:spcPct val="0"/>
                </a:spcBef>
                <a:buClrTx/>
                <a:buFontTx/>
                <a:buNone/>
              </a:pPr>
              <a:t>3</a:t>
            </a:fld>
            <a:endParaRPr lang="en-US" altLang="en-US" sz="1000"/>
          </a:p>
        </p:txBody>
      </p:sp>
      <p:sp>
        <p:nvSpPr>
          <p:cNvPr id="5124" name="Rectangle 2"/>
          <p:cNvSpPr>
            <a:spLocks noGrp="1" noChangeArrowheads="1"/>
          </p:cNvSpPr>
          <p:nvPr>
            <p:ph type="title"/>
          </p:nvPr>
        </p:nvSpPr>
        <p:spPr/>
        <p:txBody>
          <a:bodyPr/>
          <a:lstStyle/>
          <a:p>
            <a:pPr eaLnBrk="1" hangingPunct="1"/>
            <a:r>
              <a:rPr lang="en-US" altLang="en-US" smtClean="0"/>
              <a:t>7.1 The use of signals (overview)</a:t>
            </a:r>
          </a:p>
        </p:txBody>
      </p:sp>
      <p:sp>
        <p:nvSpPr>
          <p:cNvPr id="5125" name="Rectangle 3"/>
          <p:cNvSpPr>
            <a:spLocks noGrp="1" noChangeArrowheads="1"/>
          </p:cNvSpPr>
          <p:nvPr>
            <p:ph type="body" idx="1"/>
          </p:nvPr>
        </p:nvSpPr>
        <p:spPr>
          <a:xfrm>
            <a:off x="381000" y="1066800"/>
            <a:ext cx="8229600" cy="4530725"/>
          </a:xfrm>
        </p:spPr>
        <p:txBody>
          <a:bodyPr/>
          <a:lstStyle/>
          <a:p>
            <a:pPr eaLnBrk="1" hangingPunct="1"/>
            <a:r>
              <a:rPr lang="en-US" altLang="en-US" sz="2400" smtClean="0"/>
              <a:t>Inside processes, they can be </a:t>
            </a:r>
          </a:p>
          <a:p>
            <a:pPr lvl="1" eaLnBrk="1" hangingPunct="1"/>
            <a:r>
              <a:rPr lang="en-US" altLang="en-US" sz="2100" smtClean="0"/>
              <a:t>flip-flops, if clock triggering exists: </a:t>
            </a:r>
          </a:p>
          <a:p>
            <a:pPr lvl="2" eaLnBrk="1" hangingPunct="1"/>
            <a:r>
              <a:rPr lang="en-US" altLang="en-US" sz="1900" smtClean="0"/>
              <a:t>E.g. if rising_edge(clk) is used </a:t>
            </a:r>
          </a:p>
          <a:p>
            <a:pPr lvl="1" eaLnBrk="1" hangingPunct="1"/>
            <a:r>
              <a:rPr lang="en-US" altLang="en-US" sz="2100" smtClean="0"/>
              <a:t>combination logic , if no clock triggering exists</a:t>
            </a:r>
          </a:p>
          <a:p>
            <a:pPr lvl="2" eaLnBrk="1" hangingPunct="1"/>
            <a:r>
              <a:rPr lang="en-US" altLang="en-US" sz="1900" smtClean="0"/>
              <a:t>E.g no if rising_edge(clk)</a:t>
            </a:r>
          </a:p>
          <a:p>
            <a:pPr lvl="2" eaLnBrk="1" hangingPunct="1"/>
            <a:endParaRPr lang="en-US" altLang="en-US" smtClean="0"/>
          </a:p>
        </p:txBody>
      </p:sp>
      <p:sp>
        <p:nvSpPr>
          <p:cNvPr id="5126" name="Line 6"/>
          <p:cNvSpPr>
            <a:spLocks noChangeShapeType="1"/>
          </p:cNvSpPr>
          <p:nvPr/>
        </p:nvSpPr>
        <p:spPr bwMode="auto">
          <a:xfrm flipH="1">
            <a:off x="2895600" y="2590800"/>
            <a:ext cx="1828800" cy="4572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7" name="Line 7"/>
          <p:cNvSpPr>
            <a:spLocks noChangeShapeType="1"/>
          </p:cNvSpPr>
          <p:nvPr/>
        </p:nvSpPr>
        <p:spPr bwMode="auto">
          <a:xfrm>
            <a:off x="3048000" y="2590800"/>
            <a:ext cx="1676400" cy="6096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12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971800"/>
            <a:ext cx="8763000" cy="332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9" name="Text Box 10"/>
          <p:cNvSpPr txBox="1">
            <a:spLocks noChangeArrowheads="1"/>
          </p:cNvSpPr>
          <p:nvPr/>
        </p:nvSpPr>
        <p:spPr bwMode="auto">
          <a:xfrm>
            <a:off x="5105400" y="6299200"/>
            <a:ext cx="3857625" cy="558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r">
              <a:spcBef>
                <a:spcPct val="0"/>
              </a:spcBef>
              <a:buClrTx/>
              <a:buFontTx/>
              <a:buNone/>
            </a:pPr>
            <a:r>
              <a:rPr lang="en-US" altLang="en-US" sz="1200"/>
              <a:t>In processes: If multiple assignments occur to X</a:t>
            </a:r>
          </a:p>
          <a:p>
            <a:pPr algn="r">
              <a:spcBef>
                <a:spcPct val="0"/>
              </a:spcBef>
              <a:buClrTx/>
              <a:buFontTx/>
              <a:buNone/>
            </a:pPr>
            <a:r>
              <a:rPr lang="en-US" altLang="en-US" sz="1200"/>
              <a:t>the last assignment “X &lt;= ?“ overrides previous ones.</a:t>
            </a:r>
            <a:r>
              <a:rPr lang="en-US" altLang="en-US" sz="1800"/>
              <a:t> </a:t>
            </a:r>
          </a:p>
        </p:txBody>
      </p:sp>
      <p:sp>
        <p:nvSpPr>
          <p:cNvPr id="5130" name="TextBox 1"/>
          <p:cNvSpPr txBox="1">
            <a:spLocks noChangeArrowheads="1"/>
          </p:cNvSpPr>
          <p:nvPr/>
        </p:nvSpPr>
        <p:spPr bwMode="auto">
          <a:xfrm>
            <a:off x="7227888" y="3536950"/>
            <a:ext cx="1992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if rising_edge(clk)</a:t>
            </a:r>
          </a:p>
        </p:txBody>
      </p:sp>
      <p:sp>
        <p:nvSpPr>
          <p:cNvPr id="5131" name="Line 6"/>
          <p:cNvSpPr>
            <a:spLocks noChangeShapeType="1"/>
          </p:cNvSpPr>
          <p:nvPr/>
        </p:nvSpPr>
        <p:spPr bwMode="auto">
          <a:xfrm flipH="1">
            <a:off x="7543800" y="3441700"/>
            <a:ext cx="1600200" cy="4572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2" name="Line 7"/>
          <p:cNvSpPr>
            <a:spLocks noChangeShapeType="1"/>
          </p:cNvSpPr>
          <p:nvPr/>
        </p:nvSpPr>
        <p:spPr bwMode="auto">
          <a:xfrm>
            <a:off x="7467600" y="3417888"/>
            <a:ext cx="1676400" cy="6096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3" name="TextBox 13"/>
          <p:cNvSpPr txBox="1">
            <a:spLocks noChangeArrowheads="1"/>
          </p:cNvSpPr>
          <p:nvPr/>
        </p:nvSpPr>
        <p:spPr bwMode="auto">
          <a:xfrm>
            <a:off x="7015163" y="4800600"/>
            <a:ext cx="1992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if rising_edge(clk)</a:t>
            </a:r>
          </a:p>
        </p:txBody>
      </p:sp>
      <p:sp>
        <p:nvSpPr>
          <p:cNvPr id="5134" name="Freeform 2"/>
          <p:cNvSpPr>
            <a:spLocks/>
          </p:cNvSpPr>
          <p:nvPr/>
        </p:nvSpPr>
        <p:spPr bwMode="auto">
          <a:xfrm>
            <a:off x="7870825" y="4779963"/>
            <a:ext cx="411163" cy="204787"/>
          </a:xfrm>
          <a:custGeom>
            <a:avLst/>
            <a:gdLst>
              <a:gd name="T0" fmla="*/ 0 w 411480"/>
              <a:gd name="T1" fmla="*/ 145180 h 205740"/>
              <a:gd name="T2" fmla="*/ 136632 w 411480"/>
              <a:gd name="T3" fmla="*/ 201019 h 205740"/>
              <a:gd name="T4" fmla="*/ 409897 w 411480"/>
              <a:gd name="T5" fmla="*/ 0 h 205740"/>
              <a:gd name="T6" fmla="*/ 0 60000 65536"/>
              <a:gd name="T7" fmla="*/ 0 60000 65536"/>
              <a:gd name="T8" fmla="*/ 0 60000 65536"/>
            </a:gdLst>
            <a:ahLst/>
            <a:cxnLst>
              <a:cxn ang="T6">
                <a:pos x="T0" y="T1"/>
              </a:cxn>
              <a:cxn ang="T7">
                <a:pos x="T2" y="T3"/>
              </a:cxn>
              <a:cxn ang="T8">
                <a:pos x="T4" y="T5"/>
              </a:cxn>
            </a:cxnLst>
            <a:rect l="0" t="0" r="r" b="b"/>
            <a:pathLst>
              <a:path w="411480" h="205740">
                <a:moveTo>
                  <a:pt x="0" y="148590"/>
                </a:moveTo>
                <a:lnTo>
                  <a:pt x="137160" y="205740"/>
                </a:lnTo>
                <a:lnTo>
                  <a:pt x="411480" y="0"/>
                </a:lnTo>
              </a:path>
            </a:pathLst>
          </a:custGeom>
          <a:noFill/>
          <a:ln w="22225" cap="flat" cmpd="sng" algn="ctr">
            <a:solidFill>
              <a:srgbClr val="92D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32771"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9ABB2BC4-7F43-403B-832A-708BE3E6D22B}" type="slidenum">
              <a:rPr lang="en-US" altLang="en-US" sz="1000"/>
              <a:pPr>
                <a:spcBef>
                  <a:spcPct val="0"/>
                </a:spcBef>
                <a:buClrTx/>
                <a:buFontTx/>
                <a:buNone/>
              </a:pPr>
              <a:t>30</a:t>
            </a:fld>
            <a:endParaRPr lang="en-US" altLang="en-US" sz="1000"/>
          </a:p>
        </p:txBody>
      </p:sp>
      <p:sp>
        <p:nvSpPr>
          <p:cNvPr id="32772" name="Rectangle 2"/>
          <p:cNvSpPr>
            <a:spLocks noGrp="1" noChangeArrowheads="1"/>
          </p:cNvSpPr>
          <p:nvPr>
            <p:ph type="title"/>
          </p:nvPr>
        </p:nvSpPr>
        <p:spPr/>
        <p:txBody>
          <a:bodyPr/>
          <a:lstStyle/>
          <a:p>
            <a:pPr eaLnBrk="1" hangingPunct="1"/>
            <a:r>
              <a:rPr lang="en-AU" altLang="en-US" smtClean="0"/>
              <a:t>Conclusions</a:t>
            </a:r>
            <a:endParaRPr lang="en-US" altLang="en-US" smtClean="0"/>
          </a:p>
        </p:txBody>
      </p:sp>
      <p:sp>
        <p:nvSpPr>
          <p:cNvPr id="32773" name="Rectangle 3"/>
          <p:cNvSpPr>
            <a:spLocks noGrp="1" noChangeArrowheads="1"/>
          </p:cNvSpPr>
          <p:nvPr>
            <p:ph type="body" idx="1"/>
          </p:nvPr>
        </p:nvSpPr>
        <p:spPr/>
        <p:txBody>
          <a:bodyPr/>
          <a:lstStyle/>
          <a:p>
            <a:pPr marL="1168400" lvl="1" indent="-711200" eaLnBrk="1" hangingPunct="1">
              <a:lnSpc>
                <a:spcPct val="90000"/>
              </a:lnSpc>
            </a:pPr>
            <a:r>
              <a:rPr lang="en-AU" altLang="en-US" sz="2300" smtClean="0"/>
              <a:t>Combinational processes (no edge triggering element “if clk=’1’ and clk’event” or “wait until clk=’1’”): all input signals must be in the sensitivity list. For multiple signal assignments, only the last assignment operator “&lt;=” for a particular signal counts.</a:t>
            </a:r>
          </a:p>
          <a:p>
            <a:pPr marL="1168400" lvl="1" indent="-711200" eaLnBrk="1" hangingPunct="1">
              <a:lnSpc>
                <a:spcPct val="90000"/>
              </a:lnSpc>
            </a:pPr>
            <a:r>
              <a:rPr lang="en-AU" altLang="en-US" sz="2300" smtClean="0"/>
              <a:t>Clocked processes (have edge triggering element “if clk=’1’ and clk’event” or “wait until clk=’1’ ”):</a:t>
            </a:r>
          </a:p>
          <a:p>
            <a:pPr marL="1524000" lvl="2" indent="-609600" eaLnBrk="1" hangingPunct="1">
              <a:lnSpc>
                <a:spcPct val="90000"/>
              </a:lnSpc>
            </a:pPr>
            <a:r>
              <a:rPr lang="en-AU" altLang="en-US" sz="2100" smtClean="0"/>
              <a:t>Do not put synchronous input signals (D inputs to flip-flops) in the sensitivity list. </a:t>
            </a:r>
          </a:p>
          <a:p>
            <a:pPr marL="1524000" lvl="2" indent="-609600" eaLnBrk="1" hangingPunct="1">
              <a:lnSpc>
                <a:spcPct val="90000"/>
              </a:lnSpc>
            </a:pPr>
            <a:r>
              <a:rPr lang="en-AU" altLang="en-US" sz="2100" smtClean="0"/>
              <a:t>All asynchronous inputs should be in the sensitivity list. Otherwise the result may not agree with the hardware implementation.</a:t>
            </a:r>
            <a:endParaRPr lang="en-US" altLang="en-US" sz="21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33795"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C98E9D64-7D3B-4C98-B983-572A5B91B684}" type="slidenum">
              <a:rPr lang="en-US" altLang="en-US" sz="1000"/>
              <a:pPr>
                <a:spcBef>
                  <a:spcPct val="0"/>
                </a:spcBef>
                <a:buClrTx/>
                <a:buFontTx/>
                <a:buNone/>
              </a:pPr>
              <a:t>31</a:t>
            </a:fld>
            <a:endParaRPr lang="en-US" altLang="en-US" sz="1000"/>
          </a:p>
        </p:txBody>
      </p:sp>
      <p:sp>
        <p:nvSpPr>
          <p:cNvPr id="33796" name="Rectangle 2"/>
          <p:cNvSpPr>
            <a:spLocks noGrp="1" noChangeArrowheads="1"/>
          </p:cNvSpPr>
          <p:nvPr>
            <p:ph type="title"/>
          </p:nvPr>
        </p:nvSpPr>
        <p:spPr/>
        <p:txBody>
          <a:bodyPr/>
          <a:lstStyle/>
          <a:p>
            <a:pPr eaLnBrk="1" hangingPunct="1"/>
            <a:r>
              <a:rPr lang="en-AU" altLang="en-US" sz="3400" b="1" smtClean="0"/>
              <a:t>Reference</a:t>
            </a:r>
            <a:endParaRPr lang="en-US" altLang="en-US" sz="3400" b="1" smtClean="0"/>
          </a:p>
        </p:txBody>
      </p:sp>
      <p:sp>
        <p:nvSpPr>
          <p:cNvPr id="33797" name="Rectangle 3"/>
          <p:cNvSpPr>
            <a:spLocks noGrp="1" noChangeArrowheads="1"/>
          </p:cNvSpPr>
          <p:nvPr>
            <p:ph type="body" idx="1"/>
          </p:nvPr>
        </p:nvSpPr>
        <p:spPr/>
        <p:txBody>
          <a:bodyPr/>
          <a:lstStyle/>
          <a:p>
            <a:pPr eaLnBrk="1" hangingPunct="1"/>
            <a:r>
              <a:rPr lang="en-AU" altLang="en-US" smtClean="0"/>
              <a:t>	</a:t>
            </a:r>
          </a:p>
          <a:p>
            <a:pPr eaLnBrk="1" hangingPunct="1"/>
            <a:r>
              <a:rPr lang="en-AU" altLang="en-US" smtClean="0"/>
              <a:t>[1] VHDL for designers by Stefan Sjoholm, Prentice hall</a:t>
            </a:r>
          </a:p>
          <a:p>
            <a:pPr eaLnBrk="1" hangingPunct="1"/>
            <a:r>
              <a:rPr lang="en-AU" altLang="en-US" smtClean="0"/>
              <a:t>[2] VHDL reference manual of Xilinx-foundation</a:t>
            </a:r>
            <a:endParaRPr lang="en-US" alt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6147"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AE2DAB0B-44EB-4311-ACBE-186AC2A277A1}" type="slidenum">
              <a:rPr lang="en-US" altLang="en-US" sz="1000"/>
              <a:pPr>
                <a:spcBef>
                  <a:spcPct val="0"/>
                </a:spcBef>
                <a:buClrTx/>
                <a:buFontTx/>
                <a:buNone/>
              </a:pPr>
              <a:t>4</a:t>
            </a:fld>
            <a:endParaRPr lang="en-US" altLang="en-US" sz="1000"/>
          </a:p>
        </p:txBody>
      </p:sp>
      <p:sp>
        <p:nvSpPr>
          <p:cNvPr id="6148" name="Rectangle 2"/>
          <p:cNvSpPr>
            <a:spLocks noGrp="1" noChangeArrowheads="1"/>
          </p:cNvSpPr>
          <p:nvPr>
            <p:ph type="title"/>
          </p:nvPr>
        </p:nvSpPr>
        <p:spPr/>
        <p:txBody>
          <a:bodyPr/>
          <a:lstStyle/>
          <a:p>
            <a:pPr eaLnBrk="1" hangingPunct="1"/>
            <a:r>
              <a:rPr lang="en-US" altLang="zh-TW" sz="3400" b="1" smtClean="0">
                <a:solidFill>
                  <a:srgbClr val="FF0000"/>
                </a:solidFill>
                <a:ea typeface="PMingLiU" pitchFamily="18" charset="-120"/>
              </a:rPr>
              <a:t>Different cases of using signals</a:t>
            </a:r>
            <a:endParaRPr lang="en-US" altLang="en-US" sz="3400" b="1" smtClean="0">
              <a:solidFill>
                <a:srgbClr val="FF0000"/>
              </a:solidFill>
            </a:endParaRPr>
          </a:p>
        </p:txBody>
      </p:sp>
      <p:sp>
        <p:nvSpPr>
          <p:cNvPr id="6149" name="Text Box 4"/>
          <p:cNvSpPr>
            <a:spLocks noGrp="1" noChangeArrowheads="1"/>
          </p:cNvSpPr>
          <p:nvPr>
            <p:ph type="body" idx="1"/>
          </p:nvPr>
        </p:nvSpPr>
        <p:spPr>
          <a:xfrm>
            <a:off x="457200" y="1600200"/>
            <a:ext cx="8382000" cy="50292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lnSpc>
                <a:spcPct val="90000"/>
              </a:lnSpc>
            </a:pPr>
            <a:r>
              <a:rPr lang="en-US" altLang="zh-TW" b="1" smtClean="0">
                <a:ea typeface="PMingLiU" pitchFamily="18" charset="-120"/>
              </a:rPr>
              <a:t>Signals </a:t>
            </a:r>
          </a:p>
          <a:p>
            <a:pPr lvl="1" eaLnBrk="1" hangingPunct="1">
              <a:lnSpc>
                <a:spcPct val="90000"/>
              </a:lnSpc>
            </a:pPr>
            <a:r>
              <a:rPr lang="en-US" altLang="zh-TW" b="1" smtClean="0">
                <a:ea typeface="PMingLiU" pitchFamily="18" charset="-120"/>
              </a:rPr>
              <a:t>In concurrent statements outside processes</a:t>
            </a:r>
            <a:endParaRPr lang="en-US" altLang="zh-TW" b="1" smtClean="0">
              <a:solidFill>
                <a:srgbClr val="FF0000"/>
              </a:solidFill>
              <a:ea typeface="PMingLiU" pitchFamily="18" charset="-120"/>
            </a:endParaRPr>
          </a:p>
          <a:p>
            <a:pPr lvl="1" eaLnBrk="1" hangingPunct="1">
              <a:lnSpc>
                <a:spcPct val="90000"/>
              </a:lnSpc>
            </a:pPr>
            <a:r>
              <a:rPr lang="en-US" altLang="zh-TW" b="1" smtClean="0">
                <a:ea typeface="PMingLiU" pitchFamily="18" charset="-120"/>
              </a:rPr>
              <a:t>Inside processes</a:t>
            </a:r>
          </a:p>
          <a:p>
            <a:pPr lvl="2" eaLnBrk="1" hangingPunct="1">
              <a:lnSpc>
                <a:spcPct val="90000"/>
              </a:lnSpc>
            </a:pPr>
            <a:r>
              <a:rPr lang="en-US" altLang="zh-TW" b="1" smtClean="0">
                <a:ea typeface="PMingLiU" pitchFamily="18" charset="-120"/>
              </a:rPr>
              <a:t>Combinational processes – (no clock triggering inputs, </a:t>
            </a:r>
            <a:r>
              <a:rPr lang="en-US" altLang="zh-TW" b="1" u="sng" smtClean="0">
                <a:ea typeface="PMingLiU" pitchFamily="18" charset="-120"/>
              </a:rPr>
              <a:t>all inputs should</a:t>
            </a:r>
            <a:r>
              <a:rPr lang="en-US" altLang="zh-TW" b="1" smtClean="0">
                <a:ea typeface="PMingLiU" pitchFamily="18" charset="-120"/>
              </a:rPr>
              <a:t> be in sensitivity list)</a:t>
            </a:r>
          </a:p>
          <a:p>
            <a:pPr lvl="3" eaLnBrk="1" hangingPunct="1">
              <a:lnSpc>
                <a:spcPct val="90000"/>
              </a:lnSpc>
            </a:pPr>
            <a:r>
              <a:rPr lang="en-US" altLang="zh-TW" b="1" smtClean="0">
                <a:solidFill>
                  <a:schemeClr val="hlink"/>
                </a:solidFill>
                <a:ea typeface="PMingLiU" pitchFamily="18" charset="-120"/>
              </a:rPr>
              <a:t>Each “&lt;=“ signal assignment is a combination logic</a:t>
            </a:r>
          </a:p>
          <a:p>
            <a:pPr lvl="2" eaLnBrk="1" hangingPunct="1">
              <a:lnSpc>
                <a:spcPct val="90000"/>
              </a:lnSpc>
            </a:pPr>
            <a:r>
              <a:rPr lang="en-US" altLang="zh-TW" b="1" smtClean="0">
                <a:ea typeface="PMingLiU" pitchFamily="18" charset="-120"/>
              </a:rPr>
              <a:t>Clocked processes: </a:t>
            </a:r>
            <a:r>
              <a:rPr lang="en-US" altLang="zh-TW" sz="1900" b="1" smtClean="0">
                <a:ea typeface="PMingLiU" pitchFamily="18" charset="-120"/>
              </a:rPr>
              <a:t>e.g. “If rising_edge(clk) is used</a:t>
            </a:r>
          </a:p>
          <a:p>
            <a:pPr lvl="3" eaLnBrk="1" hangingPunct="1">
              <a:lnSpc>
                <a:spcPct val="90000"/>
              </a:lnSpc>
            </a:pPr>
            <a:r>
              <a:rPr lang="en-US" altLang="zh-TW" b="1" smtClean="0">
                <a:solidFill>
                  <a:schemeClr val="folHlink"/>
                </a:solidFill>
                <a:ea typeface="PMingLiU" pitchFamily="18" charset="-120"/>
              </a:rPr>
              <a:t>Each “&lt;=“ signal assignment is a flip-flop</a:t>
            </a:r>
          </a:p>
          <a:p>
            <a:pPr lvl="3" eaLnBrk="1" hangingPunct="1">
              <a:lnSpc>
                <a:spcPct val="90000"/>
              </a:lnSpc>
            </a:pPr>
            <a:r>
              <a:rPr lang="en-US" altLang="zh-TW" b="1" smtClean="0">
                <a:ea typeface="PMingLiU" pitchFamily="18" charset="-120"/>
              </a:rPr>
              <a:t>clocked processes with synchronous inputs ( </a:t>
            </a:r>
            <a:r>
              <a:rPr lang="en-US" altLang="zh-TW" b="1" u="sng" smtClean="0">
                <a:ea typeface="PMingLiU" pitchFamily="18" charset="-120"/>
              </a:rPr>
              <a:t>syn. inputs should not</a:t>
            </a:r>
            <a:r>
              <a:rPr lang="en-US" altLang="zh-TW" b="1" smtClean="0">
                <a:ea typeface="PMingLiU" pitchFamily="18" charset="-120"/>
              </a:rPr>
              <a:t> be in sensitivity list). </a:t>
            </a:r>
            <a:r>
              <a:rPr lang="en-US" altLang="zh-TW" b="1" u="sng" smtClean="0">
                <a:solidFill>
                  <a:srgbClr val="FF0000"/>
                </a:solidFill>
                <a:ea typeface="PMingLiU" pitchFamily="18" charset="-120"/>
              </a:rPr>
              <a:t>Process()</a:t>
            </a:r>
          </a:p>
          <a:p>
            <a:pPr lvl="3" eaLnBrk="1" hangingPunct="1">
              <a:lnSpc>
                <a:spcPct val="90000"/>
              </a:lnSpc>
            </a:pPr>
            <a:r>
              <a:rPr lang="en-US" altLang="zh-TW" b="1" smtClean="0">
                <a:ea typeface="PMingLiU" pitchFamily="18" charset="-120"/>
              </a:rPr>
              <a:t>Clocked processes with asynchronous inputs (</a:t>
            </a:r>
            <a:r>
              <a:rPr lang="en-US" altLang="zh-TW" b="1" u="sng" smtClean="0">
                <a:ea typeface="PMingLiU" pitchFamily="18" charset="-120"/>
              </a:rPr>
              <a:t>asyn. inputs must be</a:t>
            </a:r>
            <a:r>
              <a:rPr lang="en-US" altLang="zh-TW" b="1" smtClean="0">
                <a:ea typeface="PMingLiU" pitchFamily="18" charset="-120"/>
              </a:rPr>
              <a:t> in sensitivity list). </a:t>
            </a:r>
          </a:p>
          <a:p>
            <a:pPr lvl="3" eaLnBrk="1" hangingPunct="1">
              <a:lnSpc>
                <a:spcPct val="90000"/>
              </a:lnSpc>
            </a:pPr>
            <a:r>
              <a:rPr lang="en-US" altLang="zh-TW" b="1" u="sng" smtClean="0">
                <a:solidFill>
                  <a:srgbClr val="92D050"/>
                </a:solidFill>
                <a:ea typeface="PMingLiU" pitchFamily="18" charset="-120"/>
              </a:rPr>
              <a:t>Process ( clk, sensitivity list )</a:t>
            </a:r>
            <a:endParaRPr lang="en-US" altLang="en-US" b="1" u="sng" smtClean="0">
              <a:solidFill>
                <a:srgbClr val="92D050"/>
              </a:solidFill>
              <a:ea typeface="PMingLiU" pitchFamily="18" charset="-120"/>
            </a:endParaRPr>
          </a:p>
        </p:txBody>
      </p:sp>
      <p:sp>
        <p:nvSpPr>
          <p:cNvPr id="6150" name="Line 7"/>
          <p:cNvSpPr>
            <a:spLocks noChangeShapeType="1"/>
          </p:cNvSpPr>
          <p:nvPr/>
        </p:nvSpPr>
        <p:spPr bwMode="auto">
          <a:xfrm>
            <a:off x="0" y="2955925"/>
            <a:ext cx="1676400" cy="6096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1" name="Line 6"/>
          <p:cNvSpPr>
            <a:spLocks noChangeShapeType="1"/>
          </p:cNvSpPr>
          <p:nvPr/>
        </p:nvSpPr>
        <p:spPr bwMode="auto">
          <a:xfrm flipH="1">
            <a:off x="111125" y="2979738"/>
            <a:ext cx="1600200" cy="4572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2" name="TextBox 8"/>
          <p:cNvSpPr txBox="1">
            <a:spLocks noChangeArrowheads="1"/>
          </p:cNvSpPr>
          <p:nvPr/>
        </p:nvSpPr>
        <p:spPr bwMode="auto">
          <a:xfrm>
            <a:off x="76200" y="2906713"/>
            <a:ext cx="1992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if rising_edge(clk)</a:t>
            </a:r>
          </a:p>
        </p:txBody>
      </p:sp>
      <p:sp>
        <p:nvSpPr>
          <p:cNvPr id="6153" name="Freeform 9"/>
          <p:cNvSpPr>
            <a:spLocks/>
          </p:cNvSpPr>
          <p:nvPr/>
        </p:nvSpPr>
        <p:spPr bwMode="auto">
          <a:xfrm>
            <a:off x="631825" y="4322763"/>
            <a:ext cx="412750" cy="204787"/>
          </a:xfrm>
          <a:custGeom>
            <a:avLst/>
            <a:gdLst>
              <a:gd name="T0" fmla="*/ 0 w 411480"/>
              <a:gd name="T1" fmla="*/ 145180 h 205740"/>
              <a:gd name="T2" fmla="*/ 139290 w 411480"/>
              <a:gd name="T3" fmla="*/ 201019 h 205740"/>
              <a:gd name="T4" fmla="*/ 417870 w 411480"/>
              <a:gd name="T5" fmla="*/ 0 h 205740"/>
              <a:gd name="T6" fmla="*/ 0 60000 65536"/>
              <a:gd name="T7" fmla="*/ 0 60000 65536"/>
              <a:gd name="T8" fmla="*/ 0 60000 65536"/>
            </a:gdLst>
            <a:ahLst/>
            <a:cxnLst>
              <a:cxn ang="T6">
                <a:pos x="T0" y="T1"/>
              </a:cxn>
              <a:cxn ang="T7">
                <a:pos x="T2" y="T3"/>
              </a:cxn>
              <a:cxn ang="T8">
                <a:pos x="T4" y="T5"/>
              </a:cxn>
            </a:cxnLst>
            <a:rect l="0" t="0" r="r" b="b"/>
            <a:pathLst>
              <a:path w="411480" h="205740">
                <a:moveTo>
                  <a:pt x="0" y="148590"/>
                </a:moveTo>
                <a:lnTo>
                  <a:pt x="137160" y="205740"/>
                </a:lnTo>
                <a:lnTo>
                  <a:pt x="411480" y="0"/>
                </a:lnTo>
              </a:path>
            </a:pathLst>
          </a:custGeom>
          <a:noFill/>
          <a:ln w="22225" cap="flat" cmpd="sng" algn="ctr">
            <a:solidFill>
              <a:srgbClr val="92D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4" name="TextBox 10"/>
          <p:cNvSpPr txBox="1">
            <a:spLocks noChangeArrowheads="1"/>
          </p:cNvSpPr>
          <p:nvPr/>
        </p:nvSpPr>
        <p:spPr bwMode="auto">
          <a:xfrm>
            <a:off x="-30163" y="4370388"/>
            <a:ext cx="1992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if rising_edge(clk)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7171"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F54D775E-453A-44E0-B280-64706E02C661}" type="slidenum">
              <a:rPr lang="en-US" altLang="en-US" sz="1000"/>
              <a:pPr>
                <a:spcBef>
                  <a:spcPct val="0"/>
                </a:spcBef>
                <a:buClrTx/>
                <a:buFontTx/>
                <a:buNone/>
              </a:pPr>
              <a:t>5</a:t>
            </a:fld>
            <a:endParaRPr lang="en-US" altLang="en-US" sz="1000"/>
          </a:p>
        </p:txBody>
      </p:sp>
      <p:sp>
        <p:nvSpPr>
          <p:cNvPr id="7172" name="Rectangle 2"/>
          <p:cNvSpPr>
            <a:spLocks noGrp="1" noChangeArrowheads="1"/>
          </p:cNvSpPr>
          <p:nvPr>
            <p:ph type="title"/>
          </p:nvPr>
        </p:nvSpPr>
        <p:spPr/>
        <p:txBody>
          <a:bodyPr/>
          <a:lstStyle/>
          <a:p>
            <a:pPr eaLnBrk="1" hangingPunct="1"/>
            <a:r>
              <a:rPr lang="en-US" altLang="en-US" smtClean="0"/>
              <a:t>7.1.1 </a:t>
            </a:r>
            <a:r>
              <a:rPr lang="en-AU" altLang="en-US" sz="2900" b="1" smtClean="0"/>
              <a:t>Signals and variables in concurrent statement outside processes</a:t>
            </a:r>
            <a:r>
              <a:rPr lang="en-AU" altLang="en-US" sz="2900" smtClean="0"/>
              <a:t>.</a:t>
            </a:r>
            <a:endParaRPr lang="en-US" altLang="en-US" sz="2900" smtClean="0"/>
          </a:p>
        </p:txBody>
      </p:sp>
      <p:pic>
        <p:nvPicPr>
          <p:cNvPr id="7173"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303463"/>
            <a:ext cx="8229600" cy="3124200"/>
          </a:xfrm>
          <a:noFill/>
        </p:spPr>
      </p:pic>
      <p:sp>
        <p:nvSpPr>
          <p:cNvPr id="7174" name="Oval 5"/>
          <p:cNvSpPr>
            <a:spLocks noChangeArrowheads="1"/>
          </p:cNvSpPr>
          <p:nvPr/>
        </p:nvSpPr>
        <p:spPr bwMode="auto">
          <a:xfrm>
            <a:off x="1066800" y="2438400"/>
            <a:ext cx="3733800" cy="6096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7175" name="Line 6"/>
          <p:cNvSpPr>
            <a:spLocks noChangeShapeType="1"/>
          </p:cNvSpPr>
          <p:nvPr/>
        </p:nvSpPr>
        <p:spPr bwMode="auto">
          <a:xfrm flipH="1">
            <a:off x="3200400" y="762000"/>
            <a:ext cx="609600" cy="1752600"/>
          </a:xfrm>
          <a:prstGeom prst="line">
            <a:avLst/>
          </a:prstGeom>
          <a:noFill/>
          <a:ln w="952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6" name="Text Box 7"/>
          <p:cNvSpPr txBox="1">
            <a:spLocks noChangeArrowheads="1"/>
          </p:cNvSpPr>
          <p:nvPr/>
        </p:nvSpPr>
        <p:spPr bwMode="auto">
          <a:xfrm>
            <a:off x="2879725" y="5446713"/>
            <a:ext cx="56673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In processes: If multiple assignments occur to X</a:t>
            </a:r>
          </a:p>
          <a:p>
            <a:pPr>
              <a:spcBef>
                <a:spcPct val="0"/>
              </a:spcBef>
              <a:buClrTx/>
              <a:buFontTx/>
              <a:buNone/>
            </a:pPr>
            <a:r>
              <a:rPr lang="en-US" altLang="en-US" sz="1800"/>
              <a:t>the last assignment “X &lt;= ?“ overrides previous ones. </a:t>
            </a:r>
          </a:p>
        </p:txBody>
      </p:sp>
      <p:cxnSp>
        <p:nvCxnSpPr>
          <p:cNvPr id="7177" name="Straight Arrow Connector 2"/>
          <p:cNvCxnSpPr>
            <a:cxnSpLocks noChangeShapeType="1"/>
          </p:cNvCxnSpPr>
          <p:nvPr/>
        </p:nvCxnSpPr>
        <p:spPr bwMode="auto">
          <a:xfrm flipV="1">
            <a:off x="2933700" y="3276600"/>
            <a:ext cx="266700" cy="2170113"/>
          </a:xfrm>
          <a:prstGeom prst="straightConnector1">
            <a:avLst/>
          </a:prstGeom>
          <a:noFill/>
          <a:ln w="9525" algn="ctr">
            <a:solidFill>
              <a:schemeClr val="tx1"/>
            </a:solidFill>
            <a:prstDash val="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8" name="Straight Arrow Connector 11"/>
          <p:cNvCxnSpPr>
            <a:cxnSpLocks noChangeShapeType="1"/>
          </p:cNvCxnSpPr>
          <p:nvPr/>
        </p:nvCxnSpPr>
        <p:spPr bwMode="auto">
          <a:xfrm flipV="1">
            <a:off x="2933700" y="4191000"/>
            <a:ext cx="231775" cy="1255713"/>
          </a:xfrm>
          <a:prstGeom prst="straightConnector1">
            <a:avLst/>
          </a:prstGeom>
          <a:noFill/>
          <a:ln w="9525" algn="ctr">
            <a:solidFill>
              <a:schemeClr val="tx1"/>
            </a:solidFill>
            <a:prstDash val="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8195"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AD1DCAF1-CBFF-492E-A1C5-E7F13E49EA05}" type="slidenum">
              <a:rPr lang="en-US" altLang="en-US" sz="1000"/>
              <a:pPr>
                <a:spcBef>
                  <a:spcPct val="0"/>
                </a:spcBef>
                <a:buClrTx/>
                <a:buFontTx/>
                <a:buNone/>
              </a:pPr>
              <a:t>6</a:t>
            </a:fld>
            <a:endParaRPr lang="en-US" altLang="en-US" sz="1000"/>
          </a:p>
        </p:txBody>
      </p:sp>
      <p:sp>
        <p:nvSpPr>
          <p:cNvPr id="8196" name="Rectangle 2"/>
          <p:cNvSpPr>
            <a:spLocks noGrp="1" noChangeArrowheads="1"/>
          </p:cNvSpPr>
          <p:nvPr>
            <p:ph type="title"/>
          </p:nvPr>
        </p:nvSpPr>
        <p:spPr/>
        <p:txBody>
          <a:bodyPr/>
          <a:lstStyle/>
          <a:p>
            <a:pPr eaLnBrk="1" hangingPunct="1"/>
            <a:r>
              <a:rPr lang="en-AU" altLang="en-US" sz="2900" b="1" smtClean="0"/>
              <a:t>Signals and variables in concurrent statement outside processes</a:t>
            </a:r>
            <a:r>
              <a:rPr lang="en-AU" altLang="en-US" sz="2900" smtClean="0"/>
              <a:t>.</a:t>
            </a:r>
            <a:r>
              <a:rPr lang="en-US" altLang="en-US" smtClean="0"/>
              <a:t> </a:t>
            </a:r>
          </a:p>
        </p:txBody>
      </p:sp>
      <p:sp>
        <p:nvSpPr>
          <p:cNvPr id="8197" name="Rectangle 3"/>
          <p:cNvSpPr>
            <a:spLocks noGrp="1" noChangeArrowheads="1"/>
          </p:cNvSpPr>
          <p:nvPr>
            <p:ph type="body" idx="1"/>
          </p:nvPr>
        </p:nvSpPr>
        <p:spPr/>
        <p:txBody>
          <a:bodyPr/>
          <a:lstStyle/>
          <a:p>
            <a:pPr eaLnBrk="1" hangingPunct="1">
              <a:lnSpc>
                <a:spcPct val="80000"/>
              </a:lnSpc>
            </a:pPr>
            <a:r>
              <a:rPr lang="en-AU" altLang="en-US" sz="1200" smtClean="0"/>
              <a:t>library IEEE;</a:t>
            </a:r>
          </a:p>
          <a:p>
            <a:pPr eaLnBrk="1" hangingPunct="1">
              <a:lnSpc>
                <a:spcPct val="80000"/>
              </a:lnSpc>
            </a:pPr>
            <a:r>
              <a:rPr lang="en-AU" altLang="en-US" sz="1200" smtClean="0"/>
              <a:t>use IEEE.std_logic_1164.all;</a:t>
            </a:r>
          </a:p>
          <a:p>
            <a:pPr eaLnBrk="1" hangingPunct="1">
              <a:lnSpc>
                <a:spcPct val="80000"/>
              </a:lnSpc>
            </a:pPr>
            <a:r>
              <a:rPr lang="en-AU" altLang="en-US" sz="1200" smtClean="0"/>
              <a:t>----------------------------------------------------------</a:t>
            </a:r>
          </a:p>
          <a:p>
            <a:pPr eaLnBrk="1" hangingPunct="1">
              <a:lnSpc>
                <a:spcPct val="80000"/>
              </a:lnSpc>
            </a:pPr>
            <a:r>
              <a:rPr lang="en-AU" altLang="en-US" sz="1200" smtClean="0"/>
              <a:t>entity test11 is -- a typical vhdl program</a:t>
            </a:r>
          </a:p>
          <a:p>
            <a:pPr eaLnBrk="1" hangingPunct="1">
              <a:lnSpc>
                <a:spcPct val="80000"/>
              </a:lnSpc>
            </a:pPr>
            <a:r>
              <a:rPr lang="en-AU" altLang="en-US" sz="1200" smtClean="0"/>
              <a:t>port (      clk,in1,in2,reset: in STD_LOGIC;</a:t>
            </a:r>
          </a:p>
          <a:p>
            <a:pPr eaLnBrk="1" hangingPunct="1">
              <a:lnSpc>
                <a:spcPct val="80000"/>
              </a:lnSpc>
            </a:pPr>
            <a:r>
              <a:rPr lang="en-AU" altLang="en-US" sz="1200" smtClean="0"/>
              <a:t>      out1,out2,out3,out_con1,out_con2: out STD_LOGIC);</a:t>
            </a:r>
          </a:p>
          <a:p>
            <a:pPr eaLnBrk="1" hangingPunct="1">
              <a:lnSpc>
                <a:spcPct val="80000"/>
              </a:lnSpc>
            </a:pPr>
            <a:r>
              <a:rPr lang="en-AU" altLang="en-US" sz="1200" smtClean="0"/>
              <a:t> end test11;</a:t>
            </a:r>
          </a:p>
          <a:p>
            <a:pPr eaLnBrk="1" hangingPunct="1">
              <a:lnSpc>
                <a:spcPct val="80000"/>
              </a:lnSpc>
            </a:pPr>
            <a:r>
              <a:rPr lang="en-AU" altLang="en-US" sz="1200" smtClean="0"/>
              <a:t>architecture test11_arch of test11 is</a:t>
            </a:r>
          </a:p>
          <a:p>
            <a:pPr eaLnBrk="1" hangingPunct="1">
              <a:lnSpc>
                <a:spcPct val="80000"/>
              </a:lnSpc>
            </a:pPr>
            <a:r>
              <a:rPr lang="en-AU" altLang="en-US" sz="1200" smtClean="0"/>
              <a:t>begin   --Concurrent statements here</a:t>
            </a:r>
          </a:p>
          <a:p>
            <a:pPr eaLnBrk="1" hangingPunct="1">
              <a:lnSpc>
                <a:spcPct val="80000"/>
              </a:lnSpc>
            </a:pPr>
            <a:r>
              <a:rPr lang="en-AU" altLang="en-US" sz="1200" smtClean="0"/>
              <a:t>  out_con1&lt;=in1 and in2; -- concurrent statement</a:t>
            </a:r>
          </a:p>
          <a:p>
            <a:pPr eaLnBrk="1" hangingPunct="1">
              <a:lnSpc>
                <a:spcPct val="80000"/>
              </a:lnSpc>
            </a:pPr>
            <a:r>
              <a:rPr lang="en-AU" altLang="en-US" sz="1200" smtClean="0"/>
              <a:t>  out_con2&lt;=in1 or in2; -- concurrent statement</a:t>
            </a:r>
          </a:p>
          <a:p>
            <a:pPr eaLnBrk="1" hangingPunct="1">
              <a:lnSpc>
                <a:spcPct val="80000"/>
              </a:lnSpc>
            </a:pPr>
            <a:r>
              <a:rPr lang="en-AU" altLang="en-US" sz="1200" smtClean="0"/>
              <a:t>   ---- out_con2&lt;= in2; -- multiple assignment to one signal (out_con2) is not allowed in tools </a:t>
            </a:r>
          </a:p>
          <a:p>
            <a:pPr eaLnBrk="1" hangingPunct="1">
              <a:lnSpc>
                <a:spcPct val="80000"/>
              </a:lnSpc>
            </a:pPr>
            <a:r>
              <a:rPr lang="en-AU" altLang="en-US" sz="1200" smtClean="0"/>
              <a:t>   -- without resolved logic support.</a:t>
            </a:r>
          </a:p>
          <a:p>
            <a:pPr eaLnBrk="1" hangingPunct="1">
              <a:lnSpc>
                <a:spcPct val="80000"/>
              </a:lnSpc>
            </a:pPr>
            <a:r>
              <a:rPr lang="en-AU" altLang="en-US" sz="1200" smtClean="0"/>
              <a:t>   ----(1) clocked process with asynchronous inputs --------------------</a:t>
            </a:r>
          </a:p>
          <a:p>
            <a:pPr eaLnBrk="1" hangingPunct="1">
              <a:lnSpc>
                <a:spcPct val="80000"/>
              </a:lnSpc>
            </a:pPr>
            <a:r>
              <a:rPr lang="en-AU" altLang="en-US" sz="1200" smtClean="0"/>
              <a:t>clocked_process1:process(clk, reset)  -- – clocked process with asynchronous inputs</a:t>
            </a:r>
          </a:p>
          <a:p>
            <a:pPr eaLnBrk="1" hangingPunct="1">
              <a:lnSpc>
                <a:spcPct val="80000"/>
              </a:lnSpc>
            </a:pPr>
            <a:r>
              <a:rPr lang="en-AU" altLang="en-US" sz="1200" smtClean="0"/>
              <a:t>   -- must have a clock triggering condition inside</a:t>
            </a:r>
          </a:p>
          <a:p>
            <a:pPr eaLnBrk="1" hangingPunct="1">
              <a:lnSpc>
                <a:spcPct val="80000"/>
              </a:lnSpc>
            </a:pPr>
            <a:r>
              <a:rPr lang="en-AU" altLang="en-US" sz="1200" smtClean="0"/>
              <a:t>   ---clock and asynchronous inputs must be in sensitivity list</a:t>
            </a:r>
          </a:p>
          <a:p>
            <a:pPr eaLnBrk="1" hangingPunct="1">
              <a:lnSpc>
                <a:spcPct val="80000"/>
              </a:lnSpc>
            </a:pPr>
            <a:r>
              <a:rPr lang="en-AU" altLang="en-US" sz="1200" smtClean="0"/>
              <a:t>   -- it allows asynchronous input signals, such as reset or load etc.</a:t>
            </a:r>
          </a:p>
          <a:p>
            <a:pPr eaLnBrk="1" hangingPunct="1">
              <a:lnSpc>
                <a:spcPct val="80000"/>
              </a:lnSpc>
            </a:pPr>
            <a:r>
              <a:rPr lang="en-AU" altLang="en-US" sz="1200" smtClean="0"/>
              <a:t>begin  if  reset='1' then out1&lt;='0'; -- asynchronous Input reset</a:t>
            </a:r>
          </a:p>
          <a:p>
            <a:pPr eaLnBrk="1" hangingPunct="1">
              <a:lnSpc>
                <a:spcPct val="80000"/>
              </a:lnSpc>
            </a:pPr>
            <a:r>
              <a:rPr lang="en-AU" altLang="en-US" sz="1200" smtClean="0"/>
              <a:t>             elsif  clk='1' and clk'event -- the triggering point</a:t>
            </a:r>
            <a:r>
              <a:rPr lang="en-US" altLang="en-US" sz="1200" smtClean="0"/>
              <a:t> </a:t>
            </a:r>
            <a:endParaRPr lang="en-AU" altLang="en-US" sz="1200" smtClean="0"/>
          </a:p>
          <a:p>
            <a:pPr eaLnBrk="1" hangingPunct="1">
              <a:lnSpc>
                <a:spcPct val="80000"/>
              </a:lnSpc>
            </a:pPr>
            <a:r>
              <a:rPr lang="en-AU" altLang="en-US" sz="1200" smtClean="0"/>
              <a:t>then</a:t>
            </a:r>
          </a:p>
          <a:p>
            <a:pPr eaLnBrk="1" hangingPunct="1">
              <a:lnSpc>
                <a:spcPct val="80000"/>
              </a:lnSpc>
            </a:pPr>
            <a:r>
              <a:rPr lang="en-AU" altLang="en-US" sz="1200" smtClean="0"/>
              <a:t>             out1 &lt;=in1 xor in2;    -- sync. Signals and expressions</a:t>
            </a:r>
          </a:p>
          <a:p>
            <a:pPr eaLnBrk="1" hangingPunct="1">
              <a:lnSpc>
                <a:spcPct val="80000"/>
              </a:lnSpc>
            </a:pPr>
            <a:r>
              <a:rPr lang="en-AU" altLang="en-US" sz="1200" smtClean="0"/>
              <a:t>           end if;</a:t>
            </a:r>
          </a:p>
          <a:p>
            <a:pPr eaLnBrk="1" hangingPunct="1">
              <a:lnSpc>
                <a:spcPct val="80000"/>
              </a:lnSpc>
            </a:pPr>
            <a:r>
              <a:rPr lang="en-AU" altLang="en-US" sz="1200" smtClean="0"/>
              <a:t>end process;</a:t>
            </a:r>
            <a:endParaRPr lang="en-US" altLang="en-US" sz="1200" smtClean="0"/>
          </a:p>
          <a:p>
            <a:pPr eaLnBrk="1" hangingPunct="1">
              <a:lnSpc>
                <a:spcPct val="80000"/>
              </a:lnSpc>
            </a:pPr>
            <a:endParaRPr lang="en-US" altLang="en-US" sz="1200" smtClean="0"/>
          </a:p>
          <a:p>
            <a:pPr eaLnBrk="1" hangingPunct="1">
              <a:lnSpc>
                <a:spcPct val="80000"/>
              </a:lnSpc>
            </a:pPr>
            <a:endParaRPr lang="en-US" altLang="en-US" sz="1200" smtClean="0"/>
          </a:p>
        </p:txBody>
      </p:sp>
      <p:sp>
        <p:nvSpPr>
          <p:cNvPr id="8198" name="Rectangle 4"/>
          <p:cNvSpPr>
            <a:spLocks noChangeArrowheads="1"/>
          </p:cNvSpPr>
          <p:nvPr/>
        </p:nvSpPr>
        <p:spPr bwMode="auto">
          <a:xfrm>
            <a:off x="228600" y="4191000"/>
            <a:ext cx="7162800" cy="1905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8199" name="Oval 5"/>
          <p:cNvSpPr>
            <a:spLocks noChangeArrowheads="1"/>
          </p:cNvSpPr>
          <p:nvPr/>
        </p:nvSpPr>
        <p:spPr bwMode="auto">
          <a:xfrm>
            <a:off x="381000" y="3124200"/>
            <a:ext cx="4343400" cy="5334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9219"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72A1B6F5-8993-4818-95D5-161302135A60}" type="slidenum">
              <a:rPr lang="en-US" altLang="en-US" sz="1000"/>
              <a:pPr>
                <a:spcBef>
                  <a:spcPct val="0"/>
                </a:spcBef>
                <a:buClrTx/>
                <a:buFontTx/>
                <a:buNone/>
              </a:pPr>
              <a:t>7</a:t>
            </a:fld>
            <a:endParaRPr lang="en-US" altLang="en-US" sz="1000"/>
          </a:p>
        </p:txBody>
      </p:sp>
      <p:sp>
        <p:nvSpPr>
          <p:cNvPr id="9220" name="Rectangle 2"/>
          <p:cNvSpPr>
            <a:spLocks noGrp="1" noChangeArrowheads="1"/>
          </p:cNvSpPr>
          <p:nvPr>
            <p:ph type="title"/>
          </p:nvPr>
        </p:nvSpPr>
        <p:spPr/>
        <p:txBody>
          <a:bodyPr/>
          <a:lstStyle/>
          <a:p>
            <a:pPr eaLnBrk="1" hangingPunct="1"/>
            <a:r>
              <a:rPr lang="en-AU" altLang="en-US" sz="2500" b="1" smtClean="0"/>
              <a:t>Signals and variables in concurrent statement outside processes</a:t>
            </a:r>
            <a:r>
              <a:rPr lang="en-AU" altLang="en-US" sz="2500" smtClean="0"/>
              <a:t>.</a:t>
            </a:r>
            <a:endParaRPr lang="en-US" altLang="en-US" sz="2500" smtClean="0"/>
          </a:p>
        </p:txBody>
      </p:sp>
      <p:sp>
        <p:nvSpPr>
          <p:cNvPr id="9221" name="Rectangle 3"/>
          <p:cNvSpPr>
            <a:spLocks noGrp="1" noChangeArrowheads="1"/>
          </p:cNvSpPr>
          <p:nvPr>
            <p:ph type="body" idx="1"/>
          </p:nvPr>
        </p:nvSpPr>
        <p:spPr/>
        <p:txBody>
          <a:bodyPr/>
          <a:lstStyle/>
          <a:p>
            <a:pPr marL="609600" indent="-609600" eaLnBrk="1" hangingPunct="1">
              <a:lnSpc>
                <a:spcPct val="80000"/>
              </a:lnSpc>
            </a:pPr>
            <a:r>
              <a:rPr lang="en-AU" altLang="en-US" sz="2000" smtClean="0"/>
              <a:t>architecture test11_arch of test11 is</a:t>
            </a:r>
          </a:p>
          <a:p>
            <a:pPr marL="609600" indent="-609600" eaLnBrk="1" hangingPunct="1">
              <a:lnSpc>
                <a:spcPct val="80000"/>
              </a:lnSpc>
            </a:pPr>
            <a:r>
              <a:rPr lang="en-AU" altLang="en-US" sz="2000" smtClean="0"/>
              <a:t>out_con1&lt;=in1 and in2; -- concurrent statement,</a:t>
            </a:r>
          </a:p>
          <a:p>
            <a:pPr marL="609600" indent="-609600" eaLnBrk="1" hangingPunct="1">
              <a:lnSpc>
                <a:spcPct val="80000"/>
              </a:lnSpc>
            </a:pPr>
            <a:r>
              <a:rPr lang="en-AU" altLang="en-US" sz="2000" smtClean="0"/>
              <a:t>out_con2&lt;=in1 or in2; -- concurrent statement, </a:t>
            </a:r>
          </a:p>
          <a:p>
            <a:pPr marL="990600" lvl="1" indent="-533400" eaLnBrk="1" hangingPunct="1">
              <a:lnSpc>
                <a:spcPct val="80000"/>
              </a:lnSpc>
            </a:pPr>
            <a:r>
              <a:rPr lang="en-AU" altLang="en-US" sz="1800" smtClean="0"/>
              <a:t>--They are concurrent. </a:t>
            </a:r>
          </a:p>
          <a:p>
            <a:pPr marL="990600" lvl="1" indent="-533400" eaLnBrk="1" hangingPunct="1">
              <a:lnSpc>
                <a:spcPct val="80000"/>
              </a:lnSpc>
            </a:pPr>
            <a:r>
              <a:rPr lang="en-AU" altLang="en-US" sz="1800" smtClean="0"/>
              <a:t>--Signals can be assigned multiple values if “resolved logic” is used, e.g. std_logic etc.”  </a:t>
            </a:r>
          </a:p>
          <a:p>
            <a:pPr marL="990600" lvl="1" indent="-533400" eaLnBrk="1" hangingPunct="1">
              <a:lnSpc>
                <a:spcPct val="80000"/>
              </a:lnSpc>
            </a:pPr>
            <a:endParaRPr lang="en-AU" altLang="en-US" sz="1800" smtClean="0"/>
          </a:p>
          <a:p>
            <a:pPr marL="609600" indent="-609600" eaLnBrk="1" hangingPunct="1">
              <a:lnSpc>
                <a:spcPct val="80000"/>
              </a:lnSpc>
            </a:pPr>
            <a:r>
              <a:rPr lang="en-AU" altLang="en-US" sz="2000" smtClean="0"/>
              <a:t>E.g. 1. in the following example, the result is 1.</a:t>
            </a:r>
          </a:p>
          <a:p>
            <a:pPr marL="990600" lvl="1" indent="-533400" eaLnBrk="1" hangingPunct="1">
              <a:lnSpc>
                <a:spcPct val="80000"/>
              </a:lnSpc>
            </a:pPr>
            <a:r>
              <a:rPr lang="en-AU" altLang="en-US" sz="1800" smtClean="0"/>
              <a:t>Sig1&lt;=’L’;  -- weak low, concurrent statement</a:t>
            </a:r>
          </a:p>
          <a:p>
            <a:pPr marL="990600" lvl="1" indent="-533400" eaLnBrk="1" hangingPunct="1">
              <a:lnSpc>
                <a:spcPct val="80000"/>
              </a:lnSpc>
            </a:pPr>
            <a:r>
              <a:rPr lang="en-AU" altLang="en-US" sz="1800" smtClean="0"/>
              <a:t>Sig1&lt;=’1’ – forcing 1, concurrent statement</a:t>
            </a:r>
          </a:p>
          <a:p>
            <a:pPr marL="609600" indent="-609600" eaLnBrk="1" hangingPunct="1">
              <a:lnSpc>
                <a:spcPct val="80000"/>
              </a:lnSpc>
            </a:pPr>
            <a:r>
              <a:rPr lang="en-AU" altLang="en-US" sz="2000" smtClean="0"/>
              <a:t>E.g.2 in the following example, the result is  ‘X’ unknown.</a:t>
            </a:r>
          </a:p>
          <a:p>
            <a:pPr marL="990600" lvl="1" indent="-533400" eaLnBrk="1" hangingPunct="1">
              <a:lnSpc>
                <a:spcPct val="80000"/>
              </a:lnSpc>
            </a:pPr>
            <a:r>
              <a:rPr lang="en-AU" altLang="en-US" sz="1800" smtClean="0"/>
              <a:t>Sig1&lt;=’1’;  --forcing high, concurrent statement</a:t>
            </a:r>
          </a:p>
          <a:p>
            <a:pPr marL="990600" lvl="1" indent="-533400" eaLnBrk="1" hangingPunct="1">
              <a:lnSpc>
                <a:spcPct val="80000"/>
              </a:lnSpc>
            </a:pPr>
            <a:r>
              <a:rPr lang="en-AU" altLang="en-US" sz="1800" smtClean="0"/>
              <a:t>Sig1&lt;=’0’; -- forcing 0, concurrent statement</a:t>
            </a:r>
          </a:p>
          <a:p>
            <a:pPr marL="609600" indent="-609600" eaLnBrk="1" hangingPunct="1">
              <a:lnSpc>
                <a:spcPct val="80000"/>
              </a:lnSpc>
            </a:pPr>
            <a:r>
              <a:rPr lang="en-AU" altLang="en-US" sz="2100" smtClean="0"/>
              <a:t>Variables can only live in processes. Variables are sequential, their values change intermediately.</a:t>
            </a:r>
            <a:endParaRPr lang="en-US" altLang="en-US" sz="2100" smtClean="0"/>
          </a:p>
        </p:txBody>
      </p:sp>
      <p:grpSp>
        <p:nvGrpSpPr>
          <p:cNvPr id="9222" name="Group 9"/>
          <p:cNvGrpSpPr>
            <a:grpSpLocks/>
          </p:cNvGrpSpPr>
          <p:nvPr/>
        </p:nvGrpSpPr>
        <p:grpSpPr bwMode="auto">
          <a:xfrm>
            <a:off x="7315200" y="1143000"/>
            <a:ext cx="1520825" cy="1589088"/>
            <a:chOff x="7315200" y="1143000"/>
            <a:chExt cx="1520190" cy="1588770"/>
          </a:xfrm>
        </p:grpSpPr>
        <p:sp>
          <p:nvSpPr>
            <p:cNvPr id="9224" name="Rectangle 7"/>
            <p:cNvSpPr>
              <a:spLocks noChangeArrowheads="1"/>
            </p:cNvSpPr>
            <p:nvPr/>
          </p:nvSpPr>
          <p:spPr bwMode="auto">
            <a:xfrm>
              <a:off x="7315200" y="1143000"/>
              <a:ext cx="1520190" cy="1588770"/>
            </a:xfrm>
            <a:prstGeom prst="rect">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9225" name="TextBox 2"/>
            <p:cNvSpPr txBox="1">
              <a:spLocks noChangeArrowheads="1"/>
            </p:cNvSpPr>
            <p:nvPr/>
          </p:nvSpPr>
          <p:spPr bwMode="auto">
            <a:xfrm>
              <a:off x="7543800" y="1676400"/>
              <a:ext cx="1172116" cy="92333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Process()</a:t>
              </a:r>
            </a:p>
            <a:p>
              <a:pPr>
                <a:spcBef>
                  <a:spcPct val="0"/>
                </a:spcBef>
                <a:buClrTx/>
                <a:buFontTx/>
                <a:buNone/>
              </a:pPr>
              <a:endParaRPr lang="en-US" altLang="en-US" sz="1800"/>
            </a:p>
            <a:p>
              <a:pPr>
                <a:spcBef>
                  <a:spcPct val="0"/>
                </a:spcBef>
                <a:buClrTx/>
                <a:buFontTx/>
                <a:buNone/>
              </a:pPr>
              <a:endParaRPr lang="en-US" altLang="en-US" sz="1800"/>
            </a:p>
          </p:txBody>
        </p:sp>
      </p:grpSp>
      <p:cxnSp>
        <p:nvCxnSpPr>
          <p:cNvPr id="9223" name="Straight Arrow Connector 8"/>
          <p:cNvCxnSpPr>
            <a:cxnSpLocks noChangeShapeType="1"/>
          </p:cNvCxnSpPr>
          <p:nvPr/>
        </p:nvCxnSpPr>
        <p:spPr bwMode="auto">
          <a:xfrm>
            <a:off x="3657600" y="990600"/>
            <a:ext cx="3962400" cy="53340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0243"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98D15615-1EF0-4421-8D8D-65B5E71C8B97}" type="slidenum">
              <a:rPr lang="en-US" altLang="en-US" sz="1000"/>
              <a:pPr>
                <a:spcBef>
                  <a:spcPct val="0"/>
                </a:spcBef>
                <a:buClrTx/>
                <a:buFontTx/>
                <a:buNone/>
              </a:pPr>
              <a:t>8</a:t>
            </a:fld>
            <a:endParaRPr lang="en-US" altLang="en-US" sz="1000"/>
          </a:p>
        </p:txBody>
      </p:sp>
      <p:sp>
        <p:nvSpPr>
          <p:cNvPr id="10244" name="Rectangle 2"/>
          <p:cNvSpPr>
            <a:spLocks noGrp="1" noChangeArrowheads="1"/>
          </p:cNvSpPr>
          <p:nvPr>
            <p:ph type="title"/>
          </p:nvPr>
        </p:nvSpPr>
        <p:spPr/>
        <p:txBody>
          <a:bodyPr/>
          <a:lstStyle/>
          <a:p>
            <a:pPr eaLnBrk="1" hangingPunct="1"/>
            <a:r>
              <a:rPr lang="en-US" altLang="en-US" sz="3400" smtClean="0"/>
              <a:t>Exercise 7.a</a:t>
            </a:r>
            <a:br>
              <a:rPr lang="en-US" altLang="en-US" sz="3400" smtClean="0"/>
            </a:br>
            <a:r>
              <a:rPr lang="en-US" altLang="en-US" sz="3400" smtClean="0"/>
              <a:t> </a:t>
            </a:r>
            <a:r>
              <a:rPr lang="en-AU" altLang="en-US" sz="2200" smtClean="0"/>
              <a:t>--s1 , s2 ,s3 , s4 , s5 , out1 , out2 are std_logic signals</a:t>
            </a:r>
            <a:br>
              <a:rPr lang="en-AU" altLang="en-US" sz="2200" smtClean="0"/>
            </a:br>
            <a:r>
              <a:rPr lang="en-AU" altLang="en-US" sz="2200" smtClean="0"/>
              <a:t>Hint : concurrent statements , No process( )</a:t>
            </a:r>
            <a:endParaRPr lang="en-US" altLang="en-US" sz="2200" smtClean="0"/>
          </a:p>
        </p:txBody>
      </p:sp>
      <p:sp>
        <p:nvSpPr>
          <p:cNvPr id="10245" name="Rectangle 3"/>
          <p:cNvSpPr>
            <a:spLocks noGrp="1" noChangeArrowheads="1"/>
          </p:cNvSpPr>
          <p:nvPr>
            <p:ph type="body" idx="1"/>
          </p:nvPr>
        </p:nvSpPr>
        <p:spPr/>
        <p:txBody>
          <a:bodyPr/>
          <a:lstStyle/>
          <a:p>
            <a:pPr eaLnBrk="1" hangingPunct="1">
              <a:lnSpc>
                <a:spcPct val="80000"/>
              </a:lnSpc>
            </a:pPr>
            <a:r>
              <a:rPr lang="en-AU" altLang="en-US" sz="2000" smtClean="0"/>
              <a:t>0 architecture test11_arch of test11 is</a:t>
            </a:r>
          </a:p>
          <a:p>
            <a:pPr eaLnBrk="1" hangingPunct="1">
              <a:lnSpc>
                <a:spcPct val="80000"/>
              </a:lnSpc>
            </a:pPr>
            <a:r>
              <a:rPr lang="en-AU" altLang="en-US" sz="2000" smtClean="0"/>
              <a:t>1begin</a:t>
            </a:r>
          </a:p>
          <a:p>
            <a:pPr eaLnBrk="1" hangingPunct="1">
              <a:lnSpc>
                <a:spcPct val="80000"/>
              </a:lnSpc>
            </a:pPr>
            <a:r>
              <a:rPr lang="en-AU" altLang="en-US" sz="2000" smtClean="0"/>
              <a:t>2 s1&lt;=s2; -- ?? Sequential or concurrent statement _____</a:t>
            </a:r>
          </a:p>
          <a:p>
            <a:pPr eaLnBrk="1" hangingPunct="1">
              <a:lnSpc>
                <a:spcPct val="80000"/>
              </a:lnSpc>
            </a:pPr>
            <a:r>
              <a:rPr lang="en-AU" altLang="en-US" sz="2000" smtClean="0"/>
              <a:t>3 s3&lt;=s4 or s2; -- ?? Sequential or concurrent statement _____</a:t>
            </a:r>
            <a:endParaRPr lang="en-AU" altLang="en-US" sz="1200" smtClean="0"/>
          </a:p>
          <a:p>
            <a:pPr eaLnBrk="1" hangingPunct="1">
              <a:lnSpc>
                <a:spcPct val="80000"/>
              </a:lnSpc>
            </a:pPr>
            <a:r>
              <a:rPr lang="en-AU" altLang="en-US" sz="2000" smtClean="0"/>
              <a:t>4 s3&lt;=s5; -- allowed or not allowed  ?  _______</a:t>
            </a:r>
          </a:p>
          <a:p>
            <a:pPr eaLnBrk="1" hangingPunct="1">
              <a:lnSpc>
                <a:spcPct val="80000"/>
              </a:lnSpc>
            </a:pPr>
            <a:r>
              <a:rPr lang="en-AU" altLang="en-US" sz="2000" smtClean="0"/>
              <a:t>5 </a:t>
            </a:r>
            <a:r>
              <a:rPr lang="en-AU" altLang="en-US" sz="2000" u="sng" smtClean="0"/>
              <a:t>clocked_process1:process(clk, reset) </a:t>
            </a:r>
          </a:p>
          <a:p>
            <a:pPr eaLnBrk="1" hangingPunct="1">
              <a:lnSpc>
                <a:spcPct val="80000"/>
              </a:lnSpc>
            </a:pPr>
            <a:r>
              <a:rPr lang="en-AU" altLang="en-US" sz="2000" smtClean="0"/>
              <a:t>6 begin if  reset='1' then s3&lt;='0'; -- ?? Asyn or syn. Reset input __</a:t>
            </a:r>
          </a:p>
          <a:p>
            <a:pPr eaLnBrk="1" hangingPunct="1">
              <a:lnSpc>
                <a:spcPct val="80000"/>
              </a:lnSpc>
            </a:pPr>
            <a:r>
              <a:rPr lang="en-AU" altLang="en-US" sz="2000" smtClean="0"/>
              <a:t>7 elsif  clk='1' and clk'event -- the triggering point</a:t>
            </a:r>
            <a:r>
              <a:rPr lang="en-US" altLang="en-US" sz="2000" smtClean="0"/>
              <a:t> </a:t>
            </a:r>
            <a:endParaRPr lang="en-AU" altLang="en-US" sz="2000" smtClean="0"/>
          </a:p>
          <a:p>
            <a:pPr eaLnBrk="1" hangingPunct="1">
              <a:lnSpc>
                <a:spcPct val="80000"/>
              </a:lnSpc>
            </a:pPr>
            <a:r>
              <a:rPr lang="en-AU" altLang="en-US" sz="2000" smtClean="0"/>
              <a:t>8          then</a:t>
            </a:r>
          </a:p>
          <a:p>
            <a:pPr eaLnBrk="1" hangingPunct="1">
              <a:lnSpc>
                <a:spcPct val="80000"/>
              </a:lnSpc>
            </a:pPr>
            <a:r>
              <a:rPr lang="en-AU" altLang="en-US" sz="2000" smtClean="0"/>
              <a:t>9             s3 &lt;=s1 or s4; -- allowed or not allowed , what is s3 ?  __</a:t>
            </a:r>
          </a:p>
          <a:p>
            <a:pPr eaLnBrk="1" hangingPunct="1">
              <a:lnSpc>
                <a:spcPct val="80000"/>
              </a:lnSpc>
            </a:pPr>
            <a:r>
              <a:rPr lang="en-AU" altLang="en-US" sz="2000" smtClean="0"/>
              <a:t>10 end if;</a:t>
            </a:r>
          </a:p>
          <a:p>
            <a:pPr eaLnBrk="1" hangingPunct="1">
              <a:lnSpc>
                <a:spcPct val="80000"/>
              </a:lnSpc>
            </a:pPr>
            <a:r>
              <a:rPr lang="en-AU" altLang="en-US" sz="2000" smtClean="0"/>
              <a:t>11 end process;</a:t>
            </a:r>
            <a:endParaRPr lang="en-US" altLang="en-US" sz="2000" smtClean="0"/>
          </a:p>
          <a:p>
            <a:pPr eaLnBrk="1" hangingPunct="1">
              <a:lnSpc>
                <a:spcPct val="80000"/>
              </a:lnSpc>
            </a:pPr>
            <a:endParaRPr lang="en-US" altLang="en-US" sz="20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000" smtClean="0"/>
              <a:t>VHDL 7: use of signals v.8a</a:t>
            </a:r>
            <a:endParaRPr lang="en-US" altLang="en-US" sz="1000"/>
          </a:p>
        </p:txBody>
      </p:sp>
      <p:sp>
        <p:nvSpPr>
          <p:cNvPr id="11267" name="Slide Number Placeholder 5"/>
          <p:cNvSpPr>
            <a:spLocks noGrp="1"/>
          </p:cNvSpPr>
          <p:nvPr>
            <p:ph type="sldNum" sz="quarter" idx="12"/>
          </p:nvPr>
        </p:nvSpPr>
        <p:spPr>
          <a:noFill/>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fld id="{B0E9AF9F-697C-4E1D-9AC1-2530D0F54EDC}" type="slidenum">
              <a:rPr lang="en-US" altLang="en-US" sz="1000"/>
              <a:pPr>
                <a:spcBef>
                  <a:spcPct val="0"/>
                </a:spcBef>
                <a:buClrTx/>
                <a:buFontTx/>
                <a:buNone/>
              </a:pPr>
              <a:t>9</a:t>
            </a:fld>
            <a:endParaRPr lang="en-US" altLang="en-US" sz="1000"/>
          </a:p>
        </p:txBody>
      </p:sp>
      <p:sp>
        <p:nvSpPr>
          <p:cNvPr id="11268" name="Rectangle 2"/>
          <p:cNvSpPr>
            <a:spLocks noGrp="1" noChangeArrowheads="1"/>
          </p:cNvSpPr>
          <p:nvPr>
            <p:ph type="title"/>
          </p:nvPr>
        </p:nvSpPr>
        <p:spPr/>
        <p:txBody>
          <a:bodyPr/>
          <a:lstStyle/>
          <a:p>
            <a:pPr eaLnBrk="1" hangingPunct="1"/>
            <a:r>
              <a:rPr lang="en-AU" altLang="en-US" sz="3400" b="1" smtClean="0"/>
              <a:t>7.1.2 Signals and variables inside processes</a:t>
            </a:r>
            <a:endParaRPr lang="en-US" altLang="en-US" sz="2500" smtClean="0"/>
          </a:p>
        </p:txBody>
      </p:sp>
      <p:pic>
        <p:nvPicPr>
          <p:cNvPr id="11269"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303463"/>
            <a:ext cx="8229600" cy="3124200"/>
          </a:xfrm>
          <a:noFill/>
        </p:spPr>
      </p:pic>
      <p:sp>
        <p:nvSpPr>
          <p:cNvPr id="11270" name="Oval 4"/>
          <p:cNvSpPr>
            <a:spLocks noChangeArrowheads="1"/>
          </p:cNvSpPr>
          <p:nvPr/>
        </p:nvSpPr>
        <p:spPr bwMode="auto">
          <a:xfrm>
            <a:off x="914400" y="3505200"/>
            <a:ext cx="1676400" cy="6096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1271" name="Line 5"/>
          <p:cNvSpPr>
            <a:spLocks noChangeShapeType="1"/>
          </p:cNvSpPr>
          <p:nvPr/>
        </p:nvSpPr>
        <p:spPr bwMode="auto">
          <a:xfrm flipH="1">
            <a:off x="1981200" y="1295400"/>
            <a:ext cx="533400" cy="2209800"/>
          </a:xfrm>
          <a:prstGeom prst="line">
            <a:avLst/>
          </a:prstGeom>
          <a:noFill/>
          <a:ln w="9525">
            <a:solidFill>
              <a:schemeClr val="hlink"/>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2" name="Text Box 6"/>
          <p:cNvSpPr txBox="1">
            <a:spLocks noChangeArrowheads="1"/>
          </p:cNvSpPr>
          <p:nvPr/>
        </p:nvSpPr>
        <p:spPr bwMode="auto">
          <a:xfrm>
            <a:off x="2879725" y="5446713"/>
            <a:ext cx="5667375"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In processes: If multiple assignments occur to X</a:t>
            </a:r>
          </a:p>
          <a:p>
            <a:pPr>
              <a:spcBef>
                <a:spcPct val="0"/>
              </a:spcBef>
              <a:buClrTx/>
              <a:buFontTx/>
              <a:buNone/>
            </a:pPr>
            <a:r>
              <a:rPr lang="en-US" altLang="en-US" sz="1800"/>
              <a:t>the last assignment “X &lt;= ?“ overrides previous ones. </a:t>
            </a:r>
          </a:p>
        </p:txBody>
      </p:sp>
      <p:grpSp>
        <p:nvGrpSpPr>
          <p:cNvPr id="11273" name="Group 9"/>
          <p:cNvGrpSpPr>
            <a:grpSpLocks/>
          </p:cNvGrpSpPr>
          <p:nvPr/>
        </p:nvGrpSpPr>
        <p:grpSpPr bwMode="auto">
          <a:xfrm>
            <a:off x="7315200" y="501650"/>
            <a:ext cx="1520825" cy="1587500"/>
            <a:chOff x="7315200" y="1143000"/>
            <a:chExt cx="1520190" cy="1588770"/>
          </a:xfrm>
        </p:grpSpPr>
        <p:sp>
          <p:nvSpPr>
            <p:cNvPr id="11275" name="Rectangle 10"/>
            <p:cNvSpPr>
              <a:spLocks noChangeArrowheads="1"/>
            </p:cNvSpPr>
            <p:nvPr/>
          </p:nvSpPr>
          <p:spPr bwMode="auto">
            <a:xfrm>
              <a:off x="7315200" y="1143000"/>
              <a:ext cx="1520190" cy="1588770"/>
            </a:xfrm>
            <a:prstGeom prst="rect">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endParaRPr lang="en-US" altLang="en-US" sz="1800"/>
            </a:p>
          </p:txBody>
        </p:sp>
        <p:sp>
          <p:nvSpPr>
            <p:cNvPr id="11276" name="TextBox 11"/>
            <p:cNvSpPr txBox="1">
              <a:spLocks noChangeArrowheads="1"/>
            </p:cNvSpPr>
            <p:nvPr/>
          </p:nvSpPr>
          <p:spPr bwMode="auto">
            <a:xfrm>
              <a:off x="7543800" y="1676400"/>
              <a:ext cx="1172116" cy="92333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Font typeface="Wingdings" pitchFamily="2" charset="2"/>
                <a:buChar char="l"/>
                <a:defRPr sz="3200">
                  <a:solidFill>
                    <a:schemeClr val="tx1"/>
                  </a:solidFill>
                  <a:latin typeface="Arial" pitchFamily="34" charset="0"/>
                </a:defRPr>
              </a:lvl1pPr>
              <a:lvl2pPr marL="742950" indent="-285750">
                <a:spcBef>
                  <a:spcPct val="20000"/>
                </a:spcBef>
                <a:buClr>
                  <a:schemeClr val="accent1"/>
                </a:buClr>
                <a:buFont typeface="Wingdings" pitchFamily="2" charset="2"/>
                <a:buChar char="¡"/>
                <a:defRPr sz="2700">
                  <a:solidFill>
                    <a:schemeClr val="tx1"/>
                  </a:solidFill>
                  <a:latin typeface="Arial" pitchFamily="34" charset="0"/>
                </a:defRPr>
              </a:lvl2pPr>
              <a:lvl3pPr marL="1143000" indent="-228600">
                <a:spcBef>
                  <a:spcPct val="20000"/>
                </a:spcBef>
                <a:buClr>
                  <a:schemeClr val="accent1"/>
                </a:buClr>
                <a:buFont typeface="Wingdings" pitchFamily="2" charset="2"/>
                <a:buChar char="l"/>
                <a:defRPr sz="2300">
                  <a:solidFill>
                    <a:schemeClr val="tx1"/>
                  </a:solidFill>
                  <a:latin typeface="Arial" pitchFamily="34" charset="0"/>
                </a:defRPr>
              </a:lvl3pPr>
              <a:lvl4pPr marL="1600200" indent="-228600">
                <a:spcBef>
                  <a:spcPct val="20000"/>
                </a:spcBef>
                <a:buClr>
                  <a:schemeClr val="accent1"/>
                </a:buClr>
                <a:buChar char="•"/>
                <a:defRPr sz="2000">
                  <a:solidFill>
                    <a:schemeClr val="tx1"/>
                  </a:solidFill>
                  <a:latin typeface="Arial" pitchFamily="34" charset="0"/>
                </a:defRPr>
              </a:lvl4pPr>
              <a:lvl5pPr marL="2057400" indent="-22860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spcBef>
                  <a:spcPct val="0"/>
                </a:spcBef>
                <a:buClrTx/>
                <a:buFontTx/>
                <a:buNone/>
              </a:pPr>
              <a:r>
                <a:rPr lang="en-US" altLang="en-US" sz="1800"/>
                <a:t>Process()</a:t>
              </a:r>
            </a:p>
            <a:p>
              <a:pPr>
                <a:spcBef>
                  <a:spcPct val="0"/>
                </a:spcBef>
                <a:buClrTx/>
                <a:buFontTx/>
                <a:buNone/>
              </a:pPr>
              <a:endParaRPr lang="en-US" altLang="en-US" sz="1800"/>
            </a:p>
            <a:p>
              <a:pPr>
                <a:spcBef>
                  <a:spcPct val="0"/>
                </a:spcBef>
                <a:buClrTx/>
                <a:buFontTx/>
                <a:buNone/>
              </a:pPr>
              <a:endParaRPr lang="en-US" altLang="en-US" sz="1800"/>
            </a:p>
          </p:txBody>
        </p:sp>
      </p:grpSp>
      <p:sp>
        <p:nvSpPr>
          <p:cNvPr id="11274" name="Line 5"/>
          <p:cNvSpPr>
            <a:spLocks noChangeShapeType="1"/>
          </p:cNvSpPr>
          <p:nvPr/>
        </p:nvSpPr>
        <p:spPr bwMode="auto">
          <a:xfrm>
            <a:off x="2514600" y="1295400"/>
            <a:ext cx="5257800" cy="304800"/>
          </a:xfrm>
          <a:prstGeom prst="line">
            <a:avLst/>
          </a:prstGeom>
          <a:noFill/>
          <a:ln w="9525">
            <a:solidFill>
              <a:schemeClr val="hlink"/>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272</TotalTime>
  <Words>2755</Words>
  <Application>Microsoft Office PowerPoint</Application>
  <PresentationFormat>On-screen Show (4:3)</PresentationFormat>
  <Paragraphs>362</Paragraphs>
  <Slides>31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Watermark</vt:lpstr>
      <vt:lpstr>Document</vt:lpstr>
      <vt:lpstr>VHDL 7 Use of signals</vt:lpstr>
      <vt:lpstr>Introduction</vt:lpstr>
      <vt:lpstr>7.1 The use of signals (overview)</vt:lpstr>
      <vt:lpstr>Different cases of using signals</vt:lpstr>
      <vt:lpstr>7.1.1 Signals and variables in concurrent statement outside processes.</vt:lpstr>
      <vt:lpstr>Signals and variables in concurrent statement outside processes. </vt:lpstr>
      <vt:lpstr>Signals and variables in concurrent statement outside processes.</vt:lpstr>
      <vt:lpstr>Exercise 7.a  --s1 , s2 ,s3 , s4 , s5 , out1 , out2 are std_logic signals Hint : concurrent statements , No process( )</vt:lpstr>
      <vt:lpstr>7.1.2 Signals and variables inside processes</vt:lpstr>
      <vt:lpstr>Signals and variables in processes. (see p80 of [1])</vt:lpstr>
      <vt:lpstr>7.1.3 combination process </vt:lpstr>
      <vt:lpstr>7.1.3 combination process It is a process but no clock edge sensing so no flip flop</vt:lpstr>
      <vt:lpstr>7.1.4 clocked processes </vt:lpstr>
      <vt:lpstr>Overview of signals in clocked process:</vt:lpstr>
      <vt:lpstr>7.1.4 clocked processes (a) clocked process with synchronous inputs </vt:lpstr>
      <vt:lpstr>clocked pure synchronous process without sensitivity list --</vt:lpstr>
      <vt:lpstr>clocked processes clocked process with synchronous inputs (see clocked_process2 of the above example)</vt:lpstr>
      <vt:lpstr>7.1.4 clocked processes (b) clocked process with asynchronous inputs </vt:lpstr>
      <vt:lpstr>7.1.4 clocked processes  (b) clocked process with asynchronous inputs </vt:lpstr>
      <vt:lpstr>clocked process with asynchronous inputs (see clocked_process1 of the above example)</vt:lpstr>
      <vt:lpstr>7.2 Rules on multiple assignment of signals</vt:lpstr>
      <vt:lpstr>Signals and variables in processes: Multiple assignments</vt:lpstr>
      <vt:lpstr>Exercise 7.b</vt:lpstr>
      <vt:lpstr>Exercise 7.c (part 1)</vt:lpstr>
      <vt:lpstr>Exercise 7.c (part2)</vt:lpstr>
      <vt:lpstr>Questions 7.d</vt:lpstr>
      <vt:lpstr>Q 7.e</vt:lpstr>
      <vt:lpstr>Q 7.e (continue)</vt:lpstr>
      <vt:lpstr>Question 7f</vt:lpstr>
      <vt:lpstr>Conclusions</vt:lpstr>
      <vt:lpstr>Reference</vt:lpstr>
    </vt:vector>
  </TitlesOfParts>
  <Company>CUHK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VHDL 6 Use of signals</dc:title>
  <dc:creator>khwong</dc:creator>
  <cp:lastModifiedBy>khwong</cp:lastModifiedBy>
  <cp:revision>47</cp:revision>
  <dcterms:created xsi:type="dcterms:W3CDTF">2008-09-02T07:20:16Z</dcterms:created>
  <dcterms:modified xsi:type="dcterms:W3CDTF">2018-02-06T02:55:40Z</dcterms:modified>
</cp:coreProperties>
</file>